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4"/>
  </p:sldMasterIdLst>
  <p:notesMasterIdLst>
    <p:notesMasterId r:id="rId55"/>
  </p:notesMasterIdLst>
  <p:handoutMasterIdLst>
    <p:handoutMasterId r:id="rId56"/>
  </p:handoutMasterIdLst>
  <p:sldIdLst>
    <p:sldId id="256" r:id="rId5"/>
    <p:sldId id="257" r:id="rId6"/>
    <p:sldId id="322" r:id="rId7"/>
    <p:sldId id="282" r:id="rId8"/>
    <p:sldId id="298" r:id="rId9"/>
    <p:sldId id="279" r:id="rId10"/>
    <p:sldId id="262" r:id="rId11"/>
    <p:sldId id="269" r:id="rId12"/>
    <p:sldId id="275" r:id="rId13"/>
    <p:sldId id="274" r:id="rId14"/>
    <p:sldId id="277" r:id="rId15"/>
    <p:sldId id="278" r:id="rId16"/>
    <p:sldId id="317" r:id="rId17"/>
    <p:sldId id="310" r:id="rId18"/>
    <p:sldId id="316" r:id="rId19"/>
    <p:sldId id="319" r:id="rId20"/>
    <p:sldId id="315" r:id="rId21"/>
    <p:sldId id="312" r:id="rId22"/>
    <p:sldId id="320" r:id="rId23"/>
    <p:sldId id="314" r:id="rId24"/>
    <p:sldId id="313" r:id="rId25"/>
    <p:sldId id="289" r:id="rId26"/>
    <p:sldId id="301" r:id="rId27"/>
    <p:sldId id="283" r:id="rId28"/>
    <p:sldId id="284" r:id="rId29"/>
    <p:sldId id="309" r:id="rId30"/>
    <p:sldId id="326" r:id="rId31"/>
    <p:sldId id="324" r:id="rId32"/>
    <p:sldId id="286" r:id="rId33"/>
    <p:sldId id="287" r:id="rId34"/>
    <p:sldId id="288" r:id="rId35"/>
    <p:sldId id="291" r:id="rId36"/>
    <p:sldId id="292" r:id="rId37"/>
    <p:sldId id="293" r:id="rId38"/>
    <p:sldId id="285" r:id="rId39"/>
    <p:sldId id="327" r:id="rId40"/>
    <p:sldId id="328" r:id="rId41"/>
    <p:sldId id="295" r:id="rId42"/>
    <p:sldId id="329" r:id="rId43"/>
    <p:sldId id="296" r:id="rId44"/>
    <p:sldId id="330" r:id="rId45"/>
    <p:sldId id="299" r:id="rId46"/>
    <p:sldId id="306" r:id="rId47"/>
    <p:sldId id="304" r:id="rId48"/>
    <p:sldId id="307" r:id="rId49"/>
    <p:sldId id="305" r:id="rId50"/>
    <p:sldId id="308" r:id="rId51"/>
    <p:sldId id="303" r:id="rId52"/>
    <p:sldId id="300" r:id="rId53"/>
    <p:sldId id="30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4C1B98-7A72-824A-B6CE-914D38201D81}">
          <p14:sldIdLst>
            <p14:sldId id="256"/>
            <p14:sldId id="257"/>
            <p14:sldId id="322"/>
            <p14:sldId id="282"/>
            <p14:sldId id="298"/>
            <p14:sldId id="279"/>
            <p14:sldId id="262"/>
            <p14:sldId id="269"/>
            <p14:sldId id="275"/>
            <p14:sldId id="274"/>
            <p14:sldId id="277"/>
            <p14:sldId id="278"/>
            <p14:sldId id="317"/>
            <p14:sldId id="310"/>
            <p14:sldId id="316"/>
            <p14:sldId id="319"/>
            <p14:sldId id="315"/>
            <p14:sldId id="312"/>
            <p14:sldId id="320"/>
            <p14:sldId id="314"/>
            <p14:sldId id="313"/>
            <p14:sldId id="289"/>
            <p14:sldId id="301"/>
            <p14:sldId id="283"/>
            <p14:sldId id="284"/>
            <p14:sldId id="309"/>
            <p14:sldId id="326"/>
            <p14:sldId id="324"/>
            <p14:sldId id="286"/>
            <p14:sldId id="287"/>
            <p14:sldId id="288"/>
            <p14:sldId id="291"/>
            <p14:sldId id="292"/>
            <p14:sldId id="293"/>
            <p14:sldId id="285"/>
            <p14:sldId id="327"/>
            <p14:sldId id="328"/>
            <p14:sldId id="295"/>
            <p14:sldId id="329"/>
            <p14:sldId id="296"/>
            <p14:sldId id="330"/>
            <p14:sldId id="299"/>
            <p14:sldId id="306"/>
            <p14:sldId id="304"/>
            <p14:sldId id="307"/>
            <p14:sldId id="305"/>
            <p14:sldId id="308"/>
            <p14:sldId id="303"/>
            <p14:sldId id="300"/>
            <p14:sldId id="302"/>
          </p14:sldIdLst>
        </p14:section>
        <p14:section name="DON'T EDIT BEYOND HERE" id="{8CF21806-2D75-9743-89E2-E0B8E5F61E4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939"/>
    <a:srgbClr val="E82727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118" autoAdjust="0"/>
  </p:normalViewPr>
  <p:slideViewPr>
    <p:cSldViewPr snapToGrid="0">
      <p:cViewPr varScale="1">
        <p:scale>
          <a:sx n="75" d="100"/>
          <a:sy n="75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nley Wong" userId="57832388b61ee5dd" providerId="LiveId" clId="{52EA9E08-9915-44C5-A1EA-C7109B0B432D}"/>
    <pc:docChg chg="undo custSel modSld">
      <pc:chgData name="Stanley Wong" userId="57832388b61ee5dd" providerId="LiveId" clId="{52EA9E08-9915-44C5-A1EA-C7109B0B432D}" dt="2022-12-15T08:24:34.786" v="216" actId="20577"/>
      <pc:docMkLst>
        <pc:docMk/>
      </pc:docMkLst>
      <pc:sldChg chg="modNotesTx">
        <pc:chgData name="Stanley Wong" userId="57832388b61ee5dd" providerId="LiveId" clId="{52EA9E08-9915-44C5-A1EA-C7109B0B432D}" dt="2022-12-15T05:52:31.642" v="214" actId="20577"/>
        <pc:sldMkLst>
          <pc:docMk/>
          <pc:sldMk cId="2499682613" sldId="269"/>
        </pc:sldMkLst>
      </pc:sldChg>
      <pc:sldChg chg="modSp mod">
        <pc:chgData name="Stanley Wong" userId="57832388b61ee5dd" providerId="LiveId" clId="{52EA9E08-9915-44C5-A1EA-C7109B0B432D}" dt="2022-12-15T08:24:34.786" v="216" actId="20577"/>
        <pc:sldMkLst>
          <pc:docMk/>
          <pc:sldMk cId="1476735420" sldId="312"/>
        </pc:sldMkLst>
        <pc:spChg chg="mod">
          <ac:chgData name="Stanley Wong" userId="57832388b61ee5dd" providerId="LiveId" clId="{52EA9E08-9915-44C5-A1EA-C7109B0B432D}" dt="2022-12-15T08:24:34.786" v="216" actId="20577"/>
          <ac:spMkLst>
            <pc:docMk/>
            <pc:sldMk cId="1476735420" sldId="312"/>
            <ac:spMk id="23" creationId="{149EAA2C-B478-3DEA-AB48-9C5E4580F12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Data sourcing: Selenium </a:t>
            </a:r>
            <a:r>
              <a:rPr lang="en-US" dirty="0" err="1">
                <a:cs typeface="Calibri"/>
              </a:rPr>
              <a:t>webdriver</a:t>
            </a:r>
            <a:r>
              <a:rPr lang="en-US" dirty="0">
                <a:cs typeface="Calibri"/>
              </a:rPr>
              <a:t> = Fed speech, minutes, statement, beige book</a:t>
            </a:r>
          </a:p>
          <a:p>
            <a:r>
              <a:rPr lang="en-US" dirty="0">
                <a:cs typeface="Calibri"/>
              </a:rPr>
              <a:t>Text Cleaning: Regular expression [punctuations, lowercased letters, remove any line breaks characters from scrapping]</a:t>
            </a:r>
          </a:p>
          <a:p>
            <a:r>
              <a:rPr lang="en-US" dirty="0">
                <a:cs typeface="Calibri"/>
              </a:rPr>
              <a:t>Lemmatization: Python package from NLTK Lemmatization [match different form of words to map it to its base word]</a:t>
            </a:r>
          </a:p>
          <a:p>
            <a:r>
              <a:rPr lang="en-US" dirty="0" err="1">
                <a:cs typeface="Calibri"/>
              </a:rPr>
              <a:t>Stopwords</a:t>
            </a:r>
            <a:r>
              <a:rPr lang="en-US" dirty="0">
                <a:cs typeface="Calibri"/>
              </a:rPr>
              <a:t>: Filter out most common words that is not important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66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LDA: Unsupervised Model for Topic Modelling</a:t>
            </a:r>
          </a:p>
          <a:p>
            <a:r>
              <a:rPr lang="en-US">
                <a:cs typeface="Calibri"/>
              </a:rPr>
              <a:t>Draw semantic meaning from the document text corpus</a:t>
            </a:r>
          </a:p>
          <a:p>
            <a:r>
              <a:rPr lang="en-US">
                <a:cs typeface="Calibri"/>
              </a:rPr>
              <a:t>based on probability distribution of the words and documents </a:t>
            </a:r>
            <a:r>
              <a:rPr lang="en-US"/>
              <a:t>linking them to form relevant topics that best describe the dataset</a:t>
            </a:r>
            <a:endParaRPr lang="en-US">
              <a:ea typeface="Calibri" panose="020F0502020204030204"/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 use a Semi-supervised approach using Word2Vec similarity words to guide LDA towards </a:t>
            </a:r>
          </a:p>
          <a:p>
            <a:r>
              <a:rPr lang="en-US">
                <a:cs typeface="Calibri"/>
              </a:rPr>
              <a:t>Topic of "growth" and "inflation"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Sparse vector representation computationally intensive; requires large memory and time to train</a:t>
            </a:r>
          </a:p>
          <a:p>
            <a:r>
              <a:rPr lang="en-US">
                <a:ea typeface="Calibri"/>
                <a:cs typeface="Calibri"/>
              </a:rPr>
              <a:t>Top2Vec </a:t>
            </a:r>
            <a:r>
              <a:rPr lang="en-US"/>
              <a:t>calculate the centroid of document vectors in original dimension to find the topic vector.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42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Fed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82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Fed speech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31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1" r:id="rId2"/>
    <p:sldLayoutId id="2147483670" r:id="rId3"/>
    <p:sldLayoutId id="2147483650" r:id="rId4"/>
    <p:sldLayoutId id="2147483651" r:id="rId5"/>
    <p:sldLayoutId id="2147483672" r:id="rId6"/>
    <p:sldLayoutId id="2147483661" r:id="rId7"/>
    <p:sldLayoutId id="2147483666" r:id="rId8"/>
    <p:sldLayoutId id="2147483667" r:id="rId9"/>
    <p:sldLayoutId id="2147483673" r:id="rId10"/>
    <p:sldLayoutId id="2147483654" r:id="rId11"/>
    <p:sldLayoutId id="2147483663" r:id="rId12"/>
    <p:sldLayoutId id="2147483674" r:id="rId13"/>
    <p:sldLayoutId id="2147483662" r:id="rId14"/>
    <p:sldLayoutId id="2147483668" r:id="rId15"/>
    <p:sldLayoutId id="2147483652" r:id="rId16"/>
    <p:sldLayoutId id="2147483675" r:id="rId17"/>
    <p:sldLayoutId id="2147483653" r:id="rId18"/>
    <p:sldLayoutId id="2147483660" r:id="rId19"/>
    <p:sldLayoutId id="2147483664" r:id="rId20"/>
    <p:sldLayoutId id="2147483676" r:id="rId21"/>
    <p:sldLayoutId id="2147483665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light-on-math-machine-learning-intuitive-guide-to-latent-dirichlet-allocation-437c8122015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8.09470v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towardsdatascience.com/topic-modeling-with-latent-dirichlet-allocation-e7ff75290f8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imno.infosci.cornell.edu/papers/mimno-semantic-emnlp.pdf" TargetMode="External"/><Relationship Id="rId2" Type="http://schemas.openxmlformats.org/officeDocument/2006/relationships/hyperlink" Target="https://jmlr.org/papers/volume3/blei03a/blei03a.pdf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is.muni.cz/publication/884893/en" TargetMode="External"/><Relationship Id="rId3" Type="http://schemas.openxmlformats.org/officeDocument/2006/relationships/hyperlink" Target="http://www.jstor.org/stable/27647085" TargetMode="External"/><Relationship Id="rId7" Type="http://schemas.openxmlformats.org/officeDocument/2006/relationships/hyperlink" Target="https://robjhyndman.com/papers/forecast-accuracy.pdf" TargetMode="External"/><Relationship Id="rId2" Type="http://schemas.openxmlformats.org/officeDocument/2006/relationships/hyperlink" Target="https://jmlr.org/papers/volume3/blei03a/blei03a.pdf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rxiv.org/abs/1301.3781" TargetMode="External"/><Relationship Id="rId11" Type="http://schemas.openxmlformats.org/officeDocument/2006/relationships/hyperlink" Target="https://pypi.org/project/Fedtools/" TargetMode="External"/><Relationship Id="rId5" Type="http://schemas.openxmlformats.org/officeDocument/2006/relationships/hyperlink" Target="https://mimno.infosci.cornell.edu/papers/mimno-semantic-emnlp.pdf" TargetMode="External"/><Relationship Id="rId10" Type="http://schemas.openxmlformats.org/officeDocument/2006/relationships/hyperlink" Target="https://www.selenium.dev/documentation/webdriver/" TargetMode="External"/><Relationship Id="rId4" Type="http://schemas.openxmlformats.org/officeDocument/2006/relationships/hyperlink" Target="https://doi.org/10.1016/j.euroecorev.2021.103684" TargetMode="External"/><Relationship Id="rId9" Type="http://schemas.openxmlformats.org/officeDocument/2006/relationships/hyperlink" Target="https://bridgewater.brightspotcdn.com/fa/e3/d09e72bd401a8414c5c0bdaf88bb/bridgewater-associates-engineering-targeted-returns-and-risks-aug-2011.pdf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greatlearning.com/blog/word-embedding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0222" y="2848494"/>
            <a:ext cx="4941771" cy="2244420"/>
          </a:xfrm>
        </p:spPr>
        <p:txBody>
          <a:bodyPr/>
          <a:lstStyle/>
          <a:p>
            <a:r>
              <a:rPr lang="en-US"/>
              <a:t>Natural Language Processing on the Federal Reserve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3895" y="4991146"/>
            <a:ext cx="2198571" cy="147038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ctr"/>
            <a:r>
              <a:rPr lang="en-US"/>
              <a:t>Group members:</a:t>
            </a:r>
          </a:p>
          <a:p>
            <a:pPr algn="ctr"/>
            <a:r>
              <a:rPr lang="en-US">
                <a:ea typeface="+mn-lt"/>
                <a:cs typeface="+mn-lt"/>
              </a:rPr>
              <a:t>Stephen </a:t>
            </a:r>
            <a:r>
              <a:rPr lang="en-US" err="1">
                <a:ea typeface="+mn-lt"/>
                <a:cs typeface="+mn-lt"/>
              </a:rPr>
              <a:t>Kusrianto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>
                <a:ea typeface="+mn-lt"/>
                <a:cs typeface="+mn-lt"/>
              </a:rPr>
              <a:t>Stanley Wong</a:t>
            </a:r>
          </a:p>
          <a:p>
            <a:pPr algn="ctr"/>
            <a:r>
              <a:rPr lang="en-US">
                <a:ea typeface="+mn-lt"/>
                <a:cs typeface="+mn-lt"/>
              </a:rPr>
              <a:t>Sam Lim</a:t>
            </a:r>
          </a:p>
          <a:p>
            <a:pPr algn="ctr"/>
            <a:r>
              <a:rPr lang="en-US">
                <a:ea typeface="+mn-lt"/>
                <a:cs typeface="+mn-lt"/>
              </a:rPr>
              <a:t>Jiang </a:t>
            </a:r>
            <a:r>
              <a:rPr lang="en-US" err="1">
                <a:ea typeface="+mn-lt"/>
                <a:cs typeface="+mn-lt"/>
              </a:rPr>
              <a:t>Jin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3729966-7BF2-3477-236D-B2B0A26D9BBB}"/>
              </a:ext>
            </a:extLst>
          </p:cNvPr>
          <p:cNvSpPr txBox="1">
            <a:spLocks/>
          </p:cNvSpPr>
          <p:nvPr/>
        </p:nvSpPr>
        <p:spPr>
          <a:xfrm>
            <a:off x="2116541" y="381048"/>
            <a:ext cx="8047630" cy="459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/>
              <a:t>word2vec</a:t>
            </a:r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2DD89B68-CE73-BE75-7C05-B324FD35E2B6}"/>
              </a:ext>
            </a:extLst>
          </p:cNvPr>
          <p:cNvSpPr txBox="1">
            <a:spLocks/>
          </p:cNvSpPr>
          <p:nvPr/>
        </p:nvSpPr>
        <p:spPr>
          <a:xfrm>
            <a:off x="2080254" y="828571"/>
            <a:ext cx="8047630" cy="459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/>
              <a:t>Label our </a:t>
            </a:r>
            <a:r>
              <a:rPr lang="en-US" sz="1600" b="1" err="1"/>
              <a:t>dtm</a:t>
            </a:r>
            <a:r>
              <a:rPr lang="en-US" sz="1600" b="1"/>
              <a:t> based on cosine similarity results </a:t>
            </a:r>
            <a:endParaRPr lang="en-US" sz="1600"/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AD3071B9-59EE-A888-BEE8-82F219FB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586" y="1871663"/>
            <a:ext cx="2561987" cy="44838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3DBF9B-EC17-EDA6-19B6-CD0CED772808}"/>
              </a:ext>
            </a:extLst>
          </p:cNvPr>
          <p:cNvSpPr txBox="1">
            <a:spLocks/>
          </p:cNvSpPr>
          <p:nvPr/>
        </p:nvSpPr>
        <p:spPr>
          <a:xfrm>
            <a:off x="2318380" y="1281008"/>
            <a:ext cx="2630287" cy="471269"/>
          </a:xfrm>
          <a:prstGeom prst="rect">
            <a:avLst/>
          </a:prstGeom>
          <a:solidFill>
            <a:srgbClr val="ED7D3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/>
              <a:t>inflation</a:t>
            </a:r>
            <a:endParaRPr lang="en-US"/>
          </a:p>
        </p:txBody>
      </p:sp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68F5F9E3-C3A8-5D55-8E80-F6FA65D3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579" y="1883569"/>
            <a:ext cx="2461233" cy="4471986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FE0F64F-9C24-A403-E0F2-1F4CAAB80F9F}"/>
              </a:ext>
            </a:extLst>
          </p:cNvPr>
          <p:cNvSpPr txBox="1">
            <a:spLocks/>
          </p:cNvSpPr>
          <p:nvPr/>
        </p:nvSpPr>
        <p:spPr>
          <a:xfrm>
            <a:off x="6771317" y="1281007"/>
            <a:ext cx="2630287" cy="471269"/>
          </a:xfrm>
          <a:prstGeom prst="rect">
            <a:avLst/>
          </a:prstGeom>
          <a:solidFill>
            <a:srgbClr val="ED7D3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/>
              <a:t>growth</a:t>
            </a:r>
          </a:p>
        </p:txBody>
      </p:sp>
    </p:spTree>
    <p:extLst>
      <p:ext uri="{BB962C8B-B14F-4D97-AF65-F5344CB8AC3E}">
        <p14:creationId xmlns:p14="http://schemas.microsoft.com/office/powerpoint/2010/main" val="3215220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3729966-7BF2-3477-236D-B2B0A26D9BBB}"/>
              </a:ext>
            </a:extLst>
          </p:cNvPr>
          <p:cNvSpPr txBox="1">
            <a:spLocks/>
          </p:cNvSpPr>
          <p:nvPr/>
        </p:nvSpPr>
        <p:spPr>
          <a:xfrm>
            <a:off x="2116541" y="381048"/>
            <a:ext cx="8047630" cy="459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/>
              <a:t>LDA &amp; elda</a:t>
            </a:r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2DD89B68-CE73-BE75-7C05-B324FD35E2B6}"/>
              </a:ext>
            </a:extLst>
          </p:cNvPr>
          <p:cNvSpPr txBox="1">
            <a:spLocks/>
          </p:cNvSpPr>
          <p:nvPr/>
        </p:nvSpPr>
        <p:spPr>
          <a:xfrm>
            <a:off x="2080254" y="828571"/>
            <a:ext cx="8047630" cy="459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>
                <a:ea typeface="+mj-lt"/>
                <a:cs typeface="+mj-lt"/>
              </a:rPr>
              <a:t>Latent Dirichlet allocation &amp; ensemble Latent Dirichlet allocation </a:t>
            </a:r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345856-7CEB-1C01-4A40-33384E4EB8C2}"/>
              </a:ext>
            </a:extLst>
          </p:cNvPr>
          <p:cNvSpPr txBox="1"/>
          <p:nvPr/>
        </p:nvSpPr>
        <p:spPr>
          <a:xfrm>
            <a:off x="338706" y="6132428"/>
            <a:ext cx="1046008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ea typeface="+mn-lt"/>
                <a:cs typeface="+mn-lt"/>
              </a:rPr>
              <a:t>Source: [1] </a:t>
            </a:r>
            <a:r>
              <a:rPr lang="en-US" sz="1100">
                <a:ea typeface="+mn-lt"/>
                <a:cs typeface="+mn-lt"/>
              </a:rPr>
              <a:t>"Light on Math Machine Learning: Intuitive Guide to Latent Dirichlet Allocation", </a:t>
            </a:r>
            <a:r>
              <a:rPr lang="en-US" sz="1100" err="1">
                <a:ea typeface="+mn-lt"/>
                <a:cs typeface="+mn-lt"/>
              </a:rPr>
              <a:t>Ganegedara</a:t>
            </a:r>
            <a:r>
              <a:rPr lang="en-US" sz="1100">
                <a:ea typeface="+mn-lt"/>
                <a:cs typeface="+mn-lt"/>
              </a:rPr>
              <a:t> T., (2018, Aug 23).</a:t>
            </a:r>
            <a:r>
              <a:rPr lang="en-US" sz="1100" i="1">
                <a:ea typeface="+mn-lt"/>
                <a:cs typeface="+mn-lt"/>
              </a:rPr>
              <a:t> In Medium.</a:t>
            </a:r>
            <a:r>
              <a:rPr lang="en-US" sz="1100" b="1" i="1">
                <a:ea typeface="+mn-lt"/>
                <a:cs typeface="+mn-lt"/>
              </a:rPr>
              <a:t> </a:t>
            </a:r>
            <a:r>
              <a:rPr lang="en-US" sz="1100">
                <a:ea typeface="+mn-lt"/>
                <a:cs typeface="+mn-lt"/>
                <a:hlinkClick r:id="rId3"/>
              </a:rPr>
              <a:t>https://towardsdatascience.com/light-on-math-machine-learning-intuitive-guide-to-latent-dirichlet-allocation-437c81220158</a:t>
            </a:r>
            <a:endParaRPr lang="en-US" sz="1100"/>
          </a:p>
          <a:p>
            <a:r>
              <a:rPr lang="en-US" sz="1100" b="1"/>
              <a:t>[2] Ensemble Latent Dirichlet Allocation. (n.d.). GENSIM</a:t>
            </a:r>
          </a:p>
          <a:p>
            <a:endParaRPr lang="en-US" sz="1100"/>
          </a:p>
          <a:p>
            <a:endParaRPr lang="en-US" sz="1100"/>
          </a:p>
          <a:p>
            <a:endParaRPr lang="en-US" sz="1100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4610F0A3-5D88-F2D4-27CE-8C966D2BC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64" y="2594402"/>
            <a:ext cx="4787621" cy="289861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015C24-F21F-00D1-D09B-8EB56583E23F}"/>
              </a:ext>
            </a:extLst>
          </p:cNvPr>
          <p:cNvSpPr/>
          <p:nvPr/>
        </p:nvSpPr>
        <p:spPr>
          <a:xfrm>
            <a:off x="884038" y="1391542"/>
            <a:ext cx="4369593" cy="726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LDA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E206D1-2D2C-6D24-88FF-F99631C663F5}"/>
              </a:ext>
            </a:extLst>
          </p:cNvPr>
          <p:cNvSpPr/>
          <p:nvPr/>
        </p:nvSpPr>
        <p:spPr>
          <a:xfrm>
            <a:off x="6991944" y="1391542"/>
            <a:ext cx="4369593" cy="726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ELDA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B1CEC1-C477-496A-0CE4-A39D33725C30}"/>
              </a:ext>
            </a:extLst>
          </p:cNvPr>
          <p:cNvSpPr/>
          <p:nvPr/>
        </p:nvSpPr>
        <p:spPr>
          <a:xfrm>
            <a:off x="7142261" y="2357436"/>
            <a:ext cx="4274343" cy="3476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1"/>
                </a:solidFill>
              </a:rPr>
              <a:t>Solve the issue of topics reproducibility from LDA model.</a:t>
            </a:r>
          </a:p>
          <a:p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1"/>
                </a:solidFill>
              </a:rPr>
              <a:t>Addresses the issue by training multiple topic models and discard topics that do not occur across ensembles. (More reliable)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8C51F8F-A02A-E6B9-9A1F-2EBCC160FDFD}"/>
              </a:ext>
            </a:extLst>
          </p:cNvPr>
          <p:cNvSpPr/>
          <p:nvPr/>
        </p:nvSpPr>
        <p:spPr>
          <a:xfrm>
            <a:off x="5680769" y="3519785"/>
            <a:ext cx="869156" cy="654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4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3729966-7BF2-3477-236D-B2B0A26D9BBB}"/>
              </a:ext>
            </a:extLst>
          </p:cNvPr>
          <p:cNvSpPr txBox="1">
            <a:spLocks/>
          </p:cNvSpPr>
          <p:nvPr/>
        </p:nvSpPr>
        <p:spPr>
          <a:xfrm>
            <a:off x="2067380" y="725177"/>
            <a:ext cx="8047630" cy="459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Limitations of word2vec &amp; lda </a:t>
            </a:r>
          </a:p>
          <a:p>
            <a:endParaRPr lang="en-US" b="1"/>
          </a:p>
          <a:p>
            <a:r>
              <a:rPr lang="en-US" b="1"/>
              <a:t>Future project idea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345856-7CEB-1C01-4A40-33384E4EB8C2}"/>
              </a:ext>
            </a:extLst>
          </p:cNvPr>
          <p:cNvSpPr txBox="1"/>
          <p:nvPr/>
        </p:nvSpPr>
        <p:spPr>
          <a:xfrm>
            <a:off x="172018" y="6239585"/>
            <a:ext cx="967427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ea typeface="+mn-lt"/>
                <a:cs typeface="+mn-lt"/>
              </a:rPr>
              <a:t>Source: </a:t>
            </a:r>
            <a:r>
              <a:rPr lang="en-US" sz="1100" dirty="0" err="1">
                <a:ea typeface="+mn-lt"/>
                <a:cs typeface="+mn-lt"/>
              </a:rPr>
              <a:t>Angelov</a:t>
            </a:r>
            <a:r>
              <a:rPr lang="en-US" sz="1100" dirty="0">
                <a:ea typeface="+mn-lt"/>
                <a:cs typeface="+mn-lt"/>
              </a:rPr>
              <a:t>, D. (2020). Top2Vec: Distributed Representations of Topics. </a:t>
            </a:r>
            <a:r>
              <a:rPr lang="en-US" sz="1100" dirty="0" err="1">
                <a:ea typeface="+mn-lt"/>
                <a:cs typeface="+mn-lt"/>
              </a:rPr>
              <a:t>ArXiv</a:t>
            </a:r>
            <a:r>
              <a:rPr lang="en-US" sz="1100" dirty="0">
                <a:ea typeface="+mn-lt"/>
                <a:cs typeface="+mn-lt"/>
              </a:rPr>
              <a:t>, abs/2008.09470. </a:t>
            </a:r>
            <a:r>
              <a:rPr lang="en-US" sz="1100" dirty="0">
                <a:ea typeface="+mn-lt"/>
                <a:cs typeface="+mn-lt"/>
                <a:hlinkClick r:id="rId3"/>
              </a:rPr>
              <a:t>https://arxiv.org/abs/2008.09470v1</a:t>
            </a:r>
            <a:r>
              <a:rPr lang="en-US" sz="1100" dirty="0">
                <a:ea typeface="+mn-lt"/>
                <a:cs typeface="+mn-lt"/>
              </a:rPr>
              <a:t> </a:t>
            </a:r>
            <a:endParaRPr lang="en-US" dirty="0">
              <a:ea typeface="+mn-lt"/>
              <a:cs typeface="+mn-lt"/>
            </a:endParaRPr>
          </a:p>
          <a:p>
            <a:r>
              <a:rPr lang="en-US" sz="1100" dirty="0" err="1">
                <a:ea typeface="+mn-lt"/>
                <a:cs typeface="+mn-lt"/>
              </a:rPr>
              <a:t>Naushan</a:t>
            </a:r>
            <a:r>
              <a:rPr lang="en-US" sz="1100" dirty="0">
                <a:ea typeface="+mn-lt"/>
                <a:cs typeface="+mn-lt"/>
              </a:rPr>
              <a:t>, H. (2020, Dec 3). Topic Modeling with Latent Dirichlet Allocation. In </a:t>
            </a:r>
            <a:r>
              <a:rPr lang="en-US" sz="1100" i="1" dirty="0">
                <a:ea typeface="+mn-lt"/>
                <a:cs typeface="+mn-lt"/>
              </a:rPr>
              <a:t>Medium</a:t>
            </a:r>
            <a:r>
              <a:rPr lang="en-US" sz="1100" dirty="0">
                <a:ea typeface="+mn-lt"/>
                <a:cs typeface="+mn-lt"/>
              </a:rPr>
              <a:t>. </a:t>
            </a:r>
            <a:r>
              <a:rPr lang="en-US" sz="1100" dirty="0">
                <a:ea typeface="+mn-lt"/>
                <a:cs typeface="+mn-lt"/>
                <a:hlinkClick r:id="rId4"/>
              </a:rPr>
              <a:t>https://towardsdatascience.com/topic-modeling-with-latent-dirichlet-allocation-e7ff75290f8</a:t>
            </a:r>
            <a:r>
              <a:rPr lang="en-US" sz="1100" dirty="0">
                <a:ea typeface="+mn-lt"/>
                <a:cs typeface="+mn-lt"/>
              </a:rPr>
              <a:t> </a:t>
            </a:r>
            <a:endParaRPr lang="en-US" dirty="0"/>
          </a:p>
          <a:p>
            <a:endParaRPr lang="en-US" sz="1100" dirty="0"/>
          </a:p>
          <a:p>
            <a:pPr algn="l"/>
            <a:endParaRPr lang="en-US" sz="1100" dirty="0"/>
          </a:p>
          <a:p>
            <a:endParaRPr lang="en-US" sz="11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8EA50D-80A7-CE9A-A3AB-CF64F25FF3EC}"/>
              </a:ext>
            </a:extLst>
          </p:cNvPr>
          <p:cNvSpPr/>
          <p:nvPr/>
        </p:nvSpPr>
        <p:spPr>
          <a:xfrm>
            <a:off x="279219" y="1711427"/>
            <a:ext cx="3539615" cy="4141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tx1"/>
                </a:solidFill>
              </a:rPr>
              <a:t>Requires a large corpus with quality inputs to generate meaningful results.</a:t>
            </a:r>
          </a:p>
          <a:p>
            <a:endParaRPr lang="en-US" sz="16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tx1"/>
                </a:solidFill>
              </a:rPr>
              <a:t>Hubness problem, common word vectors share closer distance that may generate noise to cause bias to the evaluation.</a:t>
            </a:r>
          </a:p>
          <a:p>
            <a:endParaRPr lang="en-US" sz="16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tx1"/>
                </a:solidFill>
              </a:rPr>
              <a:t>Can't handle out-of-vocabulary (OOV) words and morphologically similar words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95DA510-E229-D981-6623-7AC14A4D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67" y="1713943"/>
            <a:ext cx="2997959" cy="504855"/>
          </a:xfrm>
        </p:spPr>
        <p:txBody>
          <a:bodyPr>
            <a:normAutofit/>
          </a:bodyPr>
          <a:lstStyle/>
          <a:p>
            <a:r>
              <a:rPr lang="en-US" sz="2000" b="1"/>
              <a:t>Word2Vec</a:t>
            </a:r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92BA04-EBB3-87DF-A59F-B3221B073E73}"/>
              </a:ext>
            </a:extLst>
          </p:cNvPr>
          <p:cNvSpPr/>
          <p:nvPr/>
        </p:nvSpPr>
        <p:spPr>
          <a:xfrm>
            <a:off x="8217615" y="1673404"/>
            <a:ext cx="3539615" cy="4141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endParaRPr lang="en-US" sz="16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tx1"/>
                </a:solidFill>
              </a:rPr>
              <a:t>Doesn't require manual preprocessing. Preprocessing has been in-built into function</a:t>
            </a:r>
            <a:endParaRPr lang="en-US">
              <a:solidFill>
                <a:schemeClr val="tx1"/>
              </a:solidFill>
            </a:endParaRPr>
          </a:p>
          <a:p>
            <a:endParaRPr lang="en-US" sz="16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tx1"/>
                </a:solidFill>
              </a:rPr>
              <a:t>Combines document and word embedding vectors to search for semantic meaning to generate topics.</a:t>
            </a: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tx1"/>
                </a:solidFill>
              </a:rPr>
              <a:t>Reduced high dimensionality sparsity issue using UMAP.</a:t>
            </a:r>
          </a:p>
          <a:p>
            <a:endParaRPr lang="en-US" sz="16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A1970D7-DD7A-AE41-9D4C-B212FBA6590E}"/>
              </a:ext>
            </a:extLst>
          </p:cNvPr>
          <p:cNvSpPr/>
          <p:nvPr/>
        </p:nvSpPr>
        <p:spPr>
          <a:xfrm>
            <a:off x="4240159" y="1711427"/>
            <a:ext cx="3539615" cy="4141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tx1"/>
                </a:solidFill>
              </a:rPr>
              <a:t>Doesn’t consider sentence structuring and language flow to derive semantic meaning</a:t>
            </a: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tx1"/>
                </a:solidFill>
              </a:rPr>
              <a:t>Performs poorly if the dataset is small or length of document is too short</a:t>
            </a:r>
          </a:p>
          <a:p>
            <a:endParaRPr lang="en-US" sz="16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tx1"/>
                </a:solidFill>
              </a:rPr>
              <a:t>Computationally intensive training on sparse vector representation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974856F7-24BF-5912-CC8C-ABA9115F8EAD}"/>
              </a:ext>
            </a:extLst>
          </p:cNvPr>
          <p:cNvSpPr txBox="1">
            <a:spLocks/>
          </p:cNvSpPr>
          <p:nvPr/>
        </p:nvSpPr>
        <p:spPr>
          <a:xfrm>
            <a:off x="4508934" y="1706569"/>
            <a:ext cx="2997959" cy="504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/>
              <a:t>LDA</a:t>
            </a:r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D92AB9AD-C881-EACB-3288-FD88C1A86F48}"/>
              </a:ext>
            </a:extLst>
          </p:cNvPr>
          <p:cNvSpPr txBox="1">
            <a:spLocks/>
          </p:cNvSpPr>
          <p:nvPr/>
        </p:nvSpPr>
        <p:spPr>
          <a:xfrm>
            <a:off x="8486389" y="1668546"/>
            <a:ext cx="2997959" cy="504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/>
              <a:t>top2Vec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39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3359" y="3020553"/>
            <a:ext cx="5207613" cy="1663745"/>
          </a:xfrm>
        </p:spPr>
        <p:txBody>
          <a:bodyPr/>
          <a:lstStyle/>
          <a:p>
            <a:r>
              <a:rPr lang="en-US" sz="2400"/>
              <a:t>Findings, Insights, and Topic model Selection</a:t>
            </a:r>
          </a:p>
          <a:p>
            <a:endParaRPr lang="en-US"/>
          </a:p>
        </p:txBody>
      </p:sp>
      <p:sp>
        <p:nvSpPr>
          <p:cNvPr id="4" name="Subtitle 6">
            <a:extLst>
              <a:ext uri="{FF2B5EF4-FFF2-40B4-BE49-F238E27FC236}">
                <a16:creationId xmlns:a16="http://schemas.microsoft.com/office/drawing/2014/main" id="{9C659D8B-9C7E-E076-AD5B-2FDB399F7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2107" y="4317110"/>
            <a:ext cx="417957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By Stephen</a:t>
            </a:r>
          </a:p>
        </p:txBody>
      </p:sp>
    </p:spTree>
    <p:extLst>
      <p:ext uri="{BB962C8B-B14F-4D97-AF65-F5344CB8AC3E}">
        <p14:creationId xmlns:p14="http://schemas.microsoft.com/office/powerpoint/2010/main" val="3892957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6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8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AA598F1-BBC4-EDE2-3794-117624236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6" r="17336" b="1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118775D-E15B-8055-6160-80725DB9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Latent Diri...what?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F710A9-8E84-D1C0-9AFE-FFCF968EE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819" y="6059086"/>
            <a:ext cx="6931319" cy="349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endParaRPr lang="en-US" sz="1600" kern="120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96EE300-9C91-B839-AD54-1AD06C6EF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5517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8979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039" y="-2988"/>
            <a:ext cx="8421688" cy="1325563"/>
          </a:xfrm>
        </p:spPr>
        <p:txBody>
          <a:bodyPr/>
          <a:lstStyle/>
          <a:p>
            <a:r>
              <a:rPr lang="en-US"/>
              <a:t>Topic Models</a:t>
            </a:r>
            <a:endParaRPr lang="en-SG" sz="280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4" descr="Diagram&#10;&#10;Description automatically generated">
            <a:extLst>
              <a:ext uri="{FF2B5EF4-FFF2-40B4-BE49-F238E27FC236}">
                <a16:creationId xmlns:a16="http://schemas.microsoft.com/office/drawing/2014/main" id="{1C739B47-42F6-736B-32FD-30A15DED6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929" y="1085198"/>
            <a:ext cx="5690184" cy="3453467"/>
          </a:xfrm>
          <a:prstGeom prst="rect">
            <a:avLst/>
          </a:prstGeom>
        </p:spPr>
      </p:pic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5ED70F-2ED1-9567-0D12-8C28A0974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01" y="4691128"/>
            <a:ext cx="8972365" cy="192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81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689" y="390712"/>
            <a:ext cx="8421688" cy="1325563"/>
          </a:xfrm>
        </p:spPr>
        <p:txBody>
          <a:bodyPr/>
          <a:lstStyle/>
          <a:p>
            <a:r>
              <a:rPr lang="en-US"/>
              <a:t>Insights</a:t>
            </a:r>
            <a:endParaRPr lang="en-SG" sz="280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C981BD3-C2B3-E633-D028-B308B2670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21" y="4704390"/>
            <a:ext cx="10762695" cy="1255767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B18F313-831E-48FF-179D-8C467AD1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21" y="2325601"/>
            <a:ext cx="10636928" cy="1237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EB00F3-9663-F5D5-7435-569F5CC0DCC6}"/>
              </a:ext>
            </a:extLst>
          </p:cNvPr>
          <p:cNvSpPr txBox="1"/>
          <p:nvPr/>
        </p:nvSpPr>
        <p:spPr>
          <a:xfrm>
            <a:off x="847681" y="1929102"/>
            <a:ext cx="1062678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1. Topic Models from Beige Books do not provide meaningful interpretations toward economic regimes:</a:t>
            </a:r>
          </a:p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E9259-2456-7134-6165-581FBE1E59D9}"/>
              </a:ext>
            </a:extLst>
          </p:cNvPr>
          <p:cNvSpPr txBox="1"/>
          <p:nvPr/>
        </p:nvSpPr>
        <p:spPr>
          <a:xfrm>
            <a:off x="847681" y="4208567"/>
            <a:ext cx="1062678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2. On the flip side, Fed Minutes provide highly relevant </a:t>
            </a:r>
            <a:r>
              <a:rPr lang="en-US">
                <a:ea typeface="+mn-lt"/>
                <a:cs typeface="+mn-lt"/>
              </a:rPr>
              <a:t>Topic Models</a:t>
            </a:r>
            <a:r>
              <a:rPr lang="en-US"/>
              <a:t> for our use case:</a:t>
            </a:r>
          </a:p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9CC1B-4AC4-6E77-EFEA-264DBDA00CEC}"/>
              </a:ext>
            </a:extLst>
          </p:cNvPr>
          <p:cNvSpPr txBox="1"/>
          <p:nvPr/>
        </p:nvSpPr>
        <p:spPr>
          <a:xfrm>
            <a:off x="834980" y="5961167"/>
            <a:ext cx="10626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We can map these topic models back to every transcripts and allocate assets based on regulator views.</a:t>
            </a:r>
          </a:p>
        </p:txBody>
      </p:sp>
    </p:spTree>
    <p:extLst>
      <p:ext uri="{BB962C8B-B14F-4D97-AF65-F5344CB8AC3E}">
        <p14:creationId xmlns:p14="http://schemas.microsoft.com/office/powerpoint/2010/main" val="2668073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219C52-8E64-A40C-F9BE-215390ED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Shortlisted Ensemble LDA ModelS</a:t>
            </a:r>
            <a:endParaRPr lang="en-US" sz="3600" kern="120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04EDB-AFFE-93C0-3EC3-4CBA55E49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" y="5930536"/>
            <a:ext cx="11480799" cy="890524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>
              <a:lnSpc>
                <a:spcPct val="90000"/>
              </a:lnSpc>
            </a:pPr>
            <a:r>
              <a:rPr lang="en-US" sz="2400" b="1">
                <a:ea typeface="+mn-lt"/>
                <a:cs typeface="+mn-lt"/>
              </a:rPr>
              <a:t>Source:</a:t>
            </a:r>
            <a:r>
              <a:rPr lang="en-US" sz="2400">
                <a:ea typeface="+mn-lt"/>
                <a:cs typeface="+mn-lt"/>
              </a:rPr>
              <a:t> 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Blei, D. M., Ng, A. Y., &amp; Jordan, M. I. (2003). </a:t>
            </a:r>
            <a:r>
              <a:rPr lang="en-US" sz="2400" i="1">
                <a:ea typeface="+mn-lt"/>
                <a:cs typeface="+mn-lt"/>
              </a:rPr>
              <a:t>Latent </a:t>
            </a:r>
            <a:r>
              <a:rPr lang="en-US" sz="2400" i="1" err="1">
                <a:ea typeface="+mn-lt"/>
                <a:cs typeface="+mn-lt"/>
              </a:rPr>
              <a:t>dirichlet</a:t>
            </a:r>
            <a:r>
              <a:rPr lang="en-US" sz="2400" i="1">
                <a:ea typeface="+mn-lt"/>
                <a:cs typeface="+mn-lt"/>
              </a:rPr>
              <a:t> allocation - Journal of Machine Learning Research</a:t>
            </a:r>
            <a:r>
              <a:rPr lang="en-US" sz="2400">
                <a:ea typeface="+mn-lt"/>
                <a:cs typeface="+mn-lt"/>
              </a:rPr>
              <a:t>. Journal of Machine Learning Research. Retrieved December 14, 2022, from </a:t>
            </a:r>
            <a:r>
              <a:rPr lang="en-US" sz="2400" u="sng">
                <a:ea typeface="+mn-lt"/>
                <a:cs typeface="+mn-lt"/>
                <a:hlinkClick r:id="rId2"/>
              </a:rPr>
              <a:t>https://jmlr.org/papers/volume3/blei03a/blei03a.pdf</a:t>
            </a:r>
            <a:br>
              <a:rPr lang="en-US" sz="2400" u="sng">
                <a:ea typeface="+mn-lt"/>
                <a:cs typeface="+mn-lt"/>
              </a:rPr>
            </a:br>
            <a:br>
              <a:rPr lang="en-US" sz="2400" u="sng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Mimno, D., Wallach, H. M., Talley, E., Leenders, M., &amp;amp; McCallum, A. (2011). Optimizing semantic coherence in topic models - Cornell University. Cornell Bowers Information Science. Retrieved December 14, 2022, from </a:t>
            </a:r>
            <a:r>
              <a:rPr lang="en-US" sz="2400" u="sng">
                <a:ea typeface="+mn-lt"/>
                <a:cs typeface="+mn-lt"/>
                <a:hlinkClick r:id="rId3"/>
              </a:rPr>
              <a:t>https://mimno.infosci.cornell.edu/papers/mimno-semantic-emnlp.pdf</a:t>
            </a:r>
            <a:endParaRPr lang="en-US" sz="2400" kern="1200">
              <a:ea typeface="+mn-lt"/>
              <a:cs typeface="+mn-lt"/>
            </a:endParaRPr>
          </a:p>
        </p:txBody>
      </p:sp>
      <p:pic>
        <p:nvPicPr>
          <p:cNvPr id="2" name="Picture 2" descr="Calendar&#10;&#10;Description automatically generated">
            <a:extLst>
              <a:ext uri="{FF2B5EF4-FFF2-40B4-BE49-F238E27FC236}">
                <a16:creationId xmlns:a16="http://schemas.microsoft.com/office/drawing/2014/main" id="{43064C05-9205-52C1-2BD4-0D8BF7DF6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066" y="1412520"/>
            <a:ext cx="9156177" cy="444074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0EAD5-C90C-06CF-08F2-A832E00A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</a:pPr>
              <a:t>17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2937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pPr algn="ctr"/>
            <a:r>
              <a:rPr lang="en-US"/>
              <a:t>Model Limitations &amp; Future WORK</a:t>
            </a:r>
            <a:endParaRPr lang="en-SG" sz="280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9EAA2C-B478-3DEA-AB48-9C5E4580F122}"/>
              </a:ext>
            </a:extLst>
          </p:cNvPr>
          <p:cNvSpPr txBox="1"/>
          <p:nvPr/>
        </p:nvSpPr>
        <p:spPr>
          <a:xfrm>
            <a:off x="1424730" y="4532968"/>
            <a:ext cx="9971373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Consider other NLP techniques (I.e., </a:t>
            </a:r>
            <a:r>
              <a:rPr lang="en-US" dirty="0" err="1"/>
              <a:t>BERTopic</a:t>
            </a:r>
            <a:r>
              <a:rPr lang="en-US" dirty="0"/>
              <a:t> for larger corpus or NMF for smaller ones)</a:t>
            </a:r>
            <a:br>
              <a:rPr lang="en-US" dirty="0"/>
            </a:b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Consider topic modelling as an input feature for supervised machine learning models, leveraging other Macroeconomic indicators to achieve greater prediction accuracy 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CC2C4-B8BF-86E9-BEE7-935F8E0023F4}"/>
              </a:ext>
            </a:extLst>
          </p:cNvPr>
          <p:cNvSpPr txBox="1"/>
          <p:nvPr/>
        </p:nvSpPr>
        <p:spPr>
          <a:xfrm>
            <a:off x="1424730" y="2128850"/>
            <a:ext cx="9576262" cy="2185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ea typeface="+mn-lt"/>
                <a:cs typeface="+mn-lt"/>
              </a:rPr>
              <a:t>LDA, or rather topic modelling techniques as a classifier is a relatively weak solution in general because they are a generative model, whereas classification is a discriminative problem. </a:t>
            </a:r>
            <a:br>
              <a:rPr lang="en-US" dirty="0">
                <a:ea typeface="+mn-lt"/>
                <a:cs typeface="+mn-lt"/>
              </a:rPr>
            </a:br>
            <a:r>
              <a:rPr lang="en-US" sz="1400" dirty="0">
                <a:ea typeface="+mn-lt"/>
                <a:cs typeface="+mn-lt"/>
              </a:rPr>
              <a:t>We used Word2Vec preprocessing to serve as a semi-supervised discriminatory criterion.</a:t>
            </a:r>
            <a:br>
              <a:rPr lang="en-US" sz="1400" dirty="0">
                <a:ea typeface="+mn-lt"/>
                <a:cs typeface="+mn-lt"/>
              </a:rPr>
            </a:br>
            <a:endParaRPr lang="en-US" sz="1400" dirty="0"/>
          </a:p>
          <a:p>
            <a:pPr marL="342900" indent="-342900">
              <a:buAutoNum type="arabicPeriod"/>
            </a:pPr>
            <a:r>
              <a:rPr lang="en-US" dirty="0"/>
              <a:t>Accuracy of signal inference on regulator views are highly sensitive to data source, its preprocessing and the interpreter's ability to capture such insights.</a:t>
            </a:r>
            <a:endParaRPr lang="en-SG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3275D70-A53B-F91B-A506-54AB735B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311" y="6328470"/>
            <a:ext cx="10515599" cy="42062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 err="1">
                <a:ea typeface="+mj-lt"/>
                <a:cs typeface="+mj-lt"/>
              </a:rPr>
              <a:t>Sbalchiero</a:t>
            </a:r>
            <a:r>
              <a:rPr lang="en-US" sz="1400" dirty="0">
                <a:ea typeface="+mj-lt"/>
                <a:cs typeface="+mj-lt"/>
              </a:rPr>
              <a:t>, S., &amp; Eder, M. (2020). Topic modeling, long texts and the best number of topics. Some Problems and solutions. </a:t>
            </a:r>
            <a:r>
              <a:rPr lang="en-US" sz="1400" i="1" dirty="0">
                <a:ea typeface="+mj-lt"/>
                <a:cs typeface="+mj-lt"/>
              </a:rPr>
              <a:t>Quality &amp; Quantity, 54</a:t>
            </a:r>
            <a:r>
              <a:rPr lang="en-US" sz="1400" dirty="0">
                <a:ea typeface="+mj-lt"/>
                <a:cs typeface="+mj-lt"/>
              </a:rPr>
              <a:t>, 1095-1108.</a:t>
            </a:r>
          </a:p>
          <a:p>
            <a:endParaRPr lang="en-US" sz="140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6735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3359" y="3020553"/>
            <a:ext cx="5207613" cy="1663745"/>
          </a:xfrm>
        </p:spPr>
        <p:txBody>
          <a:bodyPr/>
          <a:lstStyle/>
          <a:p>
            <a:r>
              <a:rPr lang="en-US" sz="2400"/>
              <a:t>Strategy Performance</a:t>
            </a:r>
          </a:p>
          <a:p>
            <a:endParaRPr lang="en-US"/>
          </a:p>
        </p:txBody>
      </p:sp>
      <p:sp>
        <p:nvSpPr>
          <p:cNvPr id="4" name="Subtitle 6">
            <a:extLst>
              <a:ext uri="{FF2B5EF4-FFF2-40B4-BE49-F238E27FC236}">
                <a16:creationId xmlns:a16="http://schemas.microsoft.com/office/drawing/2014/main" id="{9C659D8B-9C7E-E076-AD5B-2FDB399F7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2107" y="4323460"/>
            <a:ext cx="417957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By Jiang </a:t>
            </a:r>
            <a:r>
              <a:rPr lang="en-US" err="1"/>
              <a:t>Jin</a:t>
            </a:r>
          </a:p>
        </p:txBody>
      </p:sp>
    </p:spTree>
    <p:extLst>
      <p:ext uri="{BB962C8B-B14F-4D97-AF65-F5344CB8AC3E}">
        <p14:creationId xmlns:p14="http://schemas.microsoft.com/office/powerpoint/2010/main" val="2986839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Introduction</a:t>
            </a:r>
          </a:p>
          <a:p>
            <a:r>
              <a:rPr lang="en-US"/>
              <a:t>Literature Review</a:t>
            </a:r>
          </a:p>
          <a:p>
            <a:r>
              <a:rPr lang="en-US"/>
              <a:t>Topic Modelling </a:t>
            </a:r>
          </a:p>
          <a:p>
            <a:r>
              <a:rPr lang="en-US"/>
              <a:t>Sentiment Analysis</a:t>
            </a:r>
          </a:p>
          <a:p>
            <a:r>
              <a:rPr lang="en-US"/>
              <a:t>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Backtesting</a:t>
            </a: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Results</a:t>
            </a:r>
            <a:b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C8C2B4-57A5-4873-B147-597189BF5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522232"/>
              </p:ext>
            </p:extLst>
          </p:nvPr>
        </p:nvGraphicFramePr>
        <p:xfrm>
          <a:off x="4777316" y="2307258"/>
          <a:ext cx="6780702" cy="2442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8478">
                  <a:extLst>
                    <a:ext uri="{9D8B030D-6E8A-4147-A177-3AD203B41FA5}">
                      <a16:colId xmlns:a16="http://schemas.microsoft.com/office/drawing/2014/main" val="2651668741"/>
                    </a:ext>
                  </a:extLst>
                </a:gridCol>
                <a:gridCol w="728276">
                  <a:extLst>
                    <a:ext uri="{9D8B030D-6E8A-4147-A177-3AD203B41FA5}">
                      <a16:colId xmlns:a16="http://schemas.microsoft.com/office/drawing/2014/main" val="3926424137"/>
                    </a:ext>
                  </a:extLst>
                </a:gridCol>
                <a:gridCol w="1137700">
                  <a:extLst>
                    <a:ext uri="{9D8B030D-6E8A-4147-A177-3AD203B41FA5}">
                      <a16:colId xmlns:a16="http://schemas.microsoft.com/office/drawing/2014/main" val="2496882513"/>
                    </a:ext>
                  </a:extLst>
                </a:gridCol>
                <a:gridCol w="1137698">
                  <a:extLst>
                    <a:ext uri="{9D8B030D-6E8A-4147-A177-3AD203B41FA5}">
                      <a16:colId xmlns:a16="http://schemas.microsoft.com/office/drawing/2014/main" val="1574633941"/>
                    </a:ext>
                  </a:extLst>
                </a:gridCol>
                <a:gridCol w="1094275">
                  <a:extLst>
                    <a:ext uri="{9D8B030D-6E8A-4147-A177-3AD203B41FA5}">
                      <a16:colId xmlns:a16="http://schemas.microsoft.com/office/drawing/2014/main" val="3397617917"/>
                    </a:ext>
                  </a:extLst>
                </a:gridCol>
                <a:gridCol w="1094275">
                  <a:extLst>
                    <a:ext uri="{9D8B030D-6E8A-4147-A177-3AD203B41FA5}">
                      <a16:colId xmlns:a16="http://schemas.microsoft.com/office/drawing/2014/main" val="176397394"/>
                    </a:ext>
                  </a:extLst>
                </a:gridCol>
              </a:tblGrid>
              <a:tr h="770542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Model Name</a:t>
                      </a:r>
                      <a:endParaRPr lang="en-SG" sz="16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CAGR</a:t>
                      </a:r>
                      <a:endParaRPr lang="en-SG" sz="16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Annualized Sharpe</a:t>
                      </a:r>
                      <a:endParaRPr lang="en-SG" sz="16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Annualized Vol</a:t>
                      </a:r>
                      <a:endParaRPr lang="en-SG" sz="16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Maximum Drawdown Period</a:t>
                      </a:r>
                      <a:endParaRPr lang="en-SG" sz="16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Maximum Drawdown (%)</a:t>
                      </a:r>
                      <a:endParaRPr lang="en-SG" sz="16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extLst>
                  <a:ext uri="{0D108BD9-81ED-4DB2-BD59-A6C34878D82A}">
                    <a16:rowId xmlns:a16="http://schemas.microsoft.com/office/drawing/2014/main" val="2232822813"/>
                  </a:ext>
                </a:extLst>
              </a:tr>
              <a:tr h="29412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  <a:latin typeface="+mn-lt"/>
                        </a:rPr>
                        <a:t>Full Fed </a:t>
                      </a:r>
                      <a:endParaRPr lang="en-SG" sz="16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4.06%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0.5893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6.53%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526 Days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32.44%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extLst>
                  <a:ext uri="{0D108BD9-81ED-4DB2-BD59-A6C34878D82A}">
                    <a16:rowId xmlns:a16="http://schemas.microsoft.com/office/drawing/2014/main" val="2274390427"/>
                  </a:ext>
                </a:extLst>
              </a:tr>
              <a:tr h="29412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  <a:latin typeface="+mn-lt"/>
                        </a:rPr>
                        <a:t>Full Fed W2V </a:t>
                      </a:r>
                      <a:endParaRPr lang="en-SG" sz="16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4.21%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0.6078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6.57%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531 Days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32.90%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extLst>
                  <a:ext uri="{0D108BD9-81ED-4DB2-BD59-A6C34878D82A}">
                    <a16:rowId xmlns:a16="http://schemas.microsoft.com/office/drawing/2014/main" val="3007032477"/>
                  </a:ext>
                </a:extLst>
              </a:tr>
              <a:tr h="29412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  <a:latin typeface="+mn-lt"/>
                        </a:rPr>
                        <a:t>Fed Minutes </a:t>
                      </a:r>
                      <a:endParaRPr lang="en-SG" sz="16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4.82%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0.8086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5.76%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350 Days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20.54%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extLst>
                  <a:ext uri="{0D108BD9-81ED-4DB2-BD59-A6C34878D82A}">
                    <a16:rowId xmlns:a16="http://schemas.microsoft.com/office/drawing/2014/main" val="1014390562"/>
                  </a:ext>
                </a:extLst>
              </a:tr>
              <a:tr h="294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Fed Statements W2V </a:t>
                      </a:r>
                      <a:endParaRPr lang="en-SG" sz="1600" b="0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4.56%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0.7608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5.78%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349 Days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20.43%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extLst>
                  <a:ext uri="{0D108BD9-81ED-4DB2-BD59-A6C34878D82A}">
                    <a16:rowId xmlns:a16="http://schemas.microsoft.com/office/drawing/2014/main" val="3445928166"/>
                  </a:ext>
                </a:extLst>
              </a:tr>
              <a:tr h="29412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Fed Speech W2V </a:t>
                      </a: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5.21%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0.9574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5.03%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279 Days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  <a:latin typeface="+mn-lt"/>
                        </a:rPr>
                        <a:t>20.28% 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271" marR="8271" marT="8271" marB="0" anchor="ctr"/>
                </a:tc>
                <a:extLst>
                  <a:ext uri="{0D108BD9-81ED-4DB2-BD59-A6C34878D82A}">
                    <a16:rowId xmlns:a16="http://schemas.microsoft.com/office/drawing/2014/main" val="3324816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40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52EBC6-2804-98E4-B013-07A4BD193595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Model: Fed Min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825E0F5-83F9-2B6B-92F0-94A23B15C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2232737"/>
            <a:ext cx="6780700" cy="239019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516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52EBC6-2804-98E4-B013-07A4BD193595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Model: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Fed Speech W2V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258DA65-2025-474F-9478-B13555A6C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2215785"/>
            <a:ext cx="6780700" cy="24241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24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pPr algn="ctr"/>
            <a:r>
              <a:rPr lang="en-US"/>
              <a:t>Strategy Limitations &amp; Future WORK</a:t>
            </a:r>
            <a:endParaRPr lang="en-SG" sz="280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9EAA2C-B478-3DEA-AB48-9C5E4580F122}"/>
              </a:ext>
            </a:extLst>
          </p:cNvPr>
          <p:cNvSpPr txBox="1"/>
          <p:nvPr/>
        </p:nvSpPr>
        <p:spPr>
          <a:xfrm>
            <a:off x="1424730" y="4133473"/>
            <a:ext cx="9576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Social Media data to derive market expectation using LDA</a:t>
            </a:r>
          </a:p>
          <a:p>
            <a:pPr marL="342900" indent="-342900">
              <a:buAutoNum type="arabicPeriod"/>
            </a:pPr>
            <a:r>
              <a:rPr lang="en-US"/>
              <a:t>Comparison of central bank topic models versus retail topic models</a:t>
            </a:r>
          </a:p>
          <a:p>
            <a:pPr marL="342900" indent="-342900">
              <a:buAutoNum type="arabicPeriod"/>
            </a:pPr>
            <a:r>
              <a:rPr lang="en-US"/>
              <a:t>Looking at different central bank’s statements</a:t>
            </a:r>
          </a:p>
          <a:p>
            <a:pPr marL="342900" indent="-342900">
              <a:buAutoNum type="arabicPeriod"/>
            </a:pPr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CC2C4-B8BF-86E9-BEE7-935F8E0023F4}"/>
              </a:ext>
            </a:extLst>
          </p:cNvPr>
          <p:cNvSpPr txBox="1"/>
          <p:nvPr/>
        </p:nvSpPr>
        <p:spPr>
          <a:xfrm>
            <a:off x="1424730" y="2128850"/>
            <a:ext cx="9576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Assumes no rebalancing for our benchmark (all-weather portfolio)</a:t>
            </a:r>
          </a:p>
          <a:p>
            <a:pPr marL="342900" indent="-342900">
              <a:buAutoNum type="arabicPeriod"/>
            </a:pPr>
            <a:r>
              <a:rPr lang="en-US"/>
              <a:t>Simplistic inference from using VIX index as proxy for market expectation</a:t>
            </a:r>
            <a:endParaRPr lang="en-SG"/>
          </a:p>
          <a:p>
            <a:pPr marL="342900" indent="-34290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09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88B47F-276A-8839-9BE4-FBB56ED81A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Sentiment 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6E5BACD-40CF-FA5F-64CA-88FF728780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Sam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DF651-7B9A-6974-9002-53E964807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47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219C52-8E64-A40C-F9BE-215390ED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Methodologies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04EDB-AFFE-93C0-3EC3-4CBA55E490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0EAD5-C90C-06CF-08F2-A832E00A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5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363F68-1F29-60A4-7EC6-540B2E98A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Source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4316BC-4989-43EE-2BC2-B3518623A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Text Data (Fed)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F9BD1A-3C59-0407-BEF6-E6ACAAD34D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Beige Book</a:t>
            </a:r>
          </a:p>
          <a:p>
            <a:r>
              <a:rPr lang="en-US"/>
              <a:t>Statements</a:t>
            </a:r>
          </a:p>
          <a:p>
            <a:r>
              <a:rPr lang="en-US"/>
              <a:t>Minutes</a:t>
            </a:r>
          </a:p>
          <a:p>
            <a:r>
              <a:rPr lang="en-US"/>
              <a:t>Speeches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DCECE3-940A-832C-1A9A-A7726744E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Non-Text Data (ETFs)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77446A7-CDE6-268E-E1CF-2F2F35F90F4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numCol="2"/>
          <a:lstStyle/>
          <a:p>
            <a:r>
              <a:rPr lang="en-US"/>
              <a:t>SPY (Equity)</a:t>
            </a:r>
          </a:p>
          <a:p>
            <a:r>
              <a:rPr lang="en-US"/>
              <a:t>BND (Bond)</a:t>
            </a:r>
          </a:p>
          <a:p>
            <a:r>
              <a:rPr lang="en-US"/>
              <a:t>TLT (LT Treasury)</a:t>
            </a:r>
          </a:p>
          <a:p>
            <a:r>
              <a:rPr lang="en-US"/>
              <a:t>SHY (ST Treasury)</a:t>
            </a:r>
          </a:p>
          <a:p>
            <a:r>
              <a:rPr lang="en-US"/>
              <a:t>BIL (Cash)</a:t>
            </a:r>
          </a:p>
          <a:p>
            <a:r>
              <a:rPr lang="en-US"/>
              <a:t>TIP (Inflation Hedge)</a:t>
            </a:r>
          </a:p>
          <a:p>
            <a:r>
              <a:rPr lang="en-US"/>
              <a:t>GLD (Inflation Hedge)</a:t>
            </a:r>
          </a:p>
          <a:p>
            <a:r>
              <a:rPr lang="en-US"/>
              <a:t>VNQ (Real Estate)</a:t>
            </a:r>
          </a:p>
          <a:p>
            <a:r>
              <a:rPr lang="en-US"/>
              <a:t>DBC (Commodity)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080F2-D2B3-8FFF-140F-66975259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38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B4A855-7BB4-AD0E-9BEF-F9A648159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BF0D72-9004-4BDB-E430-2E02FDD558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Beige Book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7E19CE-AD1B-4E45-0DCD-1C6156A6C1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Statements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61742A-CF98-5412-787D-7E235EFAE8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Minutes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074346-313A-4C85-A4E4-54002EFE3C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Speeches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A8799E-4E8E-081D-A232-61D9E5F66A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Economic conditions before meetings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07A408-D8A7-FCA3-4010-17D4E98BFB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Policy decision immediately after meetings; 8 times a year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0BE09B-1D55-2436-9BCD-1AD2D2E705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Detailed record of meeting 3 weeks after statements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D9CC95B-3553-74E5-8D37-FD82DB454A3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By fed officials in between meetings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6CC8C-9CF6-A9FF-2DEE-421C7690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57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B0CE42-96BB-56EF-6AD2-8F663A3A6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Non-Text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2DB786-E393-0EA0-2441-C37F79D43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Equity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E0A81F-3E01-EF40-70BB-B846F78B7F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/>
              <a:t>SPY: </a:t>
            </a:r>
            <a:r>
              <a:rPr lang="en-US"/>
              <a:t>SPDR S&amp;P 500 ETF Trust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403E36-651D-062F-1EBA-06A613303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Bonds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DAC522-804A-938B-A733-7E334746DBF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/>
              <a:t>BND: </a:t>
            </a:r>
            <a:r>
              <a:rPr lang="en-US"/>
              <a:t>Vanguard Total Bond Market ETF</a:t>
            </a:r>
          </a:p>
          <a:p>
            <a:r>
              <a:rPr lang="en-US" b="1"/>
              <a:t>TLT: </a:t>
            </a:r>
            <a:r>
              <a:rPr lang="en-US"/>
              <a:t>iShares 20+ Year Treasury Bond ETF</a:t>
            </a:r>
          </a:p>
          <a:p>
            <a:r>
              <a:rPr lang="en-US" b="1"/>
              <a:t>SHY: </a:t>
            </a:r>
            <a:r>
              <a:rPr lang="en-US"/>
              <a:t>iShares 1-3 Year Treasury Bond ETF</a:t>
            </a:r>
          </a:p>
          <a:p>
            <a:r>
              <a:rPr lang="en-US" b="1"/>
              <a:t>BIL: </a:t>
            </a:r>
            <a:r>
              <a:rPr lang="en-US"/>
              <a:t>SPDR Bloomberg 1-3 Month T-Bill ETF</a:t>
            </a:r>
          </a:p>
          <a:p>
            <a:r>
              <a:rPr lang="en-US" b="1"/>
              <a:t>TIP: </a:t>
            </a:r>
            <a:r>
              <a:rPr lang="en-US"/>
              <a:t>iShares TIPS Bond ETF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18507E-CFDA-ECE1-DBA9-C4F2C3E4EF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Commodities &amp; Others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98A85F-FBB7-E7F8-63B7-17EA14E22427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b="1"/>
              <a:t>GLD: </a:t>
            </a:r>
            <a:r>
              <a:rPr lang="en-US"/>
              <a:t>SPDR Gold Shares</a:t>
            </a:r>
          </a:p>
          <a:p>
            <a:r>
              <a:rPr lang="en-US" b="1"/>
              <a:t>DBC: </a:t>
            </a:r>
            <a:r>
              <a:rPr lang="en-US"/>
              <a:t>Invesco DB Commodity Index Tracking Fund</a:t>
            </a:r>
          </a:p>
          <a:p>
            <a:r>
              <a:rPr lang="en-US" b="1"/>
              <a:t>VNQ: </a:t>
            </a:r>
            <a:r>
              <a:rPr lang="en-US"/>
              <a:t>Vanguard Real Estate ETF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44944-5C6C-F0BF-F7B2-3B48923B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00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9036D-7730-B48E-EC35-143BD35FD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 (EDA)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13E98-9671-8C23-D517-56036D229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9C7280-C5CE-03A8-420A-EDC4F3A6A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4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CB8596-AB17-439B-D793-BF98BE07EF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E791F44-1DE3-DC58-E817-27D80B1918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Jiang </a:t>
            </a:r>
            <a:r>
              <a:rPr lang="en-US" err="1"/>
              <a:t>Jin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ED140-BB9B-1AB7-0194-FCEF67E55C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48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EA5D07F-5575-1CBA-CF0E-D310FADD4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95AFD-5B12-E017-7ED9-4E1F928F5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975A1501-19EB-34D3-E981-704221BB32A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59D27DC-45A8-CF36-3ABF-14BC14F08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79372"/>
            <a:ext cx="10545127" cy="517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00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F6F814B-0AE7-3485-3122-3870A81DA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BEF3C-8933-8385-E511-EF7462C0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3" name="Chart Placeholder 12">
            <a:extLst>
              <a:ext uri="{FF2B5EF4-FFF2-40B4-BE49-F238E27FC236}">
                <a16:creationId xmlns:a16="http://schemas.microsoft.com/office/drawing/2014/main" id="{A699F526-9666-8380-ADE0-77272CE823E6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10" name="Picture 9" descr="Chart, line chart, histogram&#10;&#10;Description automatically generated">
            <a:extLst>
              <a:ext uri="{FF2B5EF4-FFF2-40B4-BE49-F238E27FC236}">
                <a16:creationId xmlns:a16="http://schemas.microsoft.com/office/drawing/2014/main" id="{3ACBD7A2-6BCD-7570-FCD0-8CA5727F9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9215"/>
            <a:ext cx="5576159" cy="2746467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C17BE8D-E4C0-AD2B-8890-9D532365B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093" y="3116699"/>
            <a:ext cx="5600707" cy="273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84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5E1EE7D-F6A8-07E4-C1E2-814E316E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97FD6-4127-C56B-07DB-C1A2BF76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FF0EA90C-0365-CF7C-BB3D-58877B26CA5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179B642-A184-D4FA-17E2-E72FF652D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1794"/>
            <a:ext cx="10516832" cy="526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52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7FBA61-B7B0-1016-695E-A18BD1E86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B9124-B034-3A9F-CA3D-8A7402954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12EF4CF9-80E8-EF8F-1110-33EB95E3C083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8BD655D-2EBC-1B9F-EE94-B68B920AA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76963"/>
            <a:ext cx="10515599" cy="517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44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1B6745-75CD-C296-D386-C46F10A13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64069-5E9C-29D0-D85B-3DDE5537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999D7B82-5E7F-40E2-D485-FCDBBB80CD06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456343E-3889-1A9F-3320-E455BC7F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23996"/>
            <a:ext cx="10527167" cy="513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6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6FD909C-A920-6EA8-7DDC-969F7738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Interpretation of Results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E0CCED8-BB2E-5163-5AAE-1AF69198C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8BA65-A671-FCC5-2246-B7618202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2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BF5578-6C27-F661-8A76-5880BC22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Returns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BA0F6465-2F77-AF9D-7730-85181C848A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/>
              </a:p>
              <a:p>
                <a:endParaRPr lang="en-US" b="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/>
                  <a:t>	is return one day before policy decision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	is is return on the day of policy decision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/>
                  <a:t>	is return one day after policy decision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BA0F6465-2F77-AF9D-7730-85181C848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E1CE5-8F7F-4D40-57BD-33ED68E5A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47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4497BA-9639-0E09-28CB-31BDA5E1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TEXTBLOB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0BAE77-1A7D-A02C-C949-1ADAC71C0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Pre-trained model based on the Naïve-Bayes classification algorithm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Polarity score: convert sentences into a numerical value of sentiment between -1 to +1 (positive-negative)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Subjectivity score: convert sentences into a numerical value of subjectivity between 0 to 1 (objective-subjective)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3FC44-85CB-9374-1275-2AC4C5DE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08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18A2-90F5-72DF-66FC-9195F27EE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NLP Technique 1: TEXTBLOB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3E63A-1F67-0ED3-8A73-5EE3ED4DF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C753A14F-0144-3E20-AA37-8BFCD1BB83A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5746A1D-A51E-5597-2699-A0FA0A965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1608"/>
            <a:ext cx="5147840" cy="3744912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980D2320-3B62-4EAF-5255-D6909DC1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14" y="2111608"/>
            <a:ext cx="5023386" cy="374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25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4497BA-9639-0E09-28CB-31BDA5E1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Valence Aware Dictionary for Sentiment Reasoning (VADER)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0BAE77-1A7D-A02C-C949-1ADAC71C0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Pre-built sentiment analysis model included in the NLTK package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Lexicons are special dictionary or vocabularies created for analyzing sentiments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Trained model based on financial lexicon (~20k words) and applying it to fed statements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3FC44-85CB-9374-1275-2AC4C5DE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14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3729966-7BF2-3477-236D-B2B0A26D9BBB}"/>
              </a:ext>
            </a:extLst>
          </p:cNvPr>
          <p:cNvSpPr txBox="1">
            <a:spLocks/>
          </p:cNvSpPr>
          <p:nvPr/>
        </p:nvSpPr>
        <p:spPr>
          <a:xfrm>
            <a:off x="2072185" y="281657"/>
            <a:ext cx="8047630" cy="459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Literature review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F34B4-209D-7DF3-BB1C-7A8B19576D3E}"/>
              </a:ext>
            </a:extLst>
          </p:cNvPr>
          <p:cNvSpPr txBox="1"/>
          <p:nvPr/>
        </p:nvSpPr>
        <p:spPr>
          <a:xfrm>
            <a:off x="921026" y="1228397"/>
            <a:ext cx="992587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+mj-lt"/>
              <a:buAutoNum type="arabicPeriod"/>
            </a:pP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Blei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D. M., Ng, A. Y., &amp; Jordan, M. I. (2003). </a:t>
            </a:r>
            <a:r>
              <a:rPr lang="en-US" sz="14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Latent </a:t>
            </a:r>
            <a:r>
              <a:rPr lang="en-US" sz="1400" b="0" i="1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dirichlet</a:t>
            </a:r>
            <a:r>
              <a:rPr lang="en-US" sz="14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allocation - Journal of Machine Learning Research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Journal of Machine Learning Research. Retrieved December 14, 2022, from </a:t>
            </a:r>
            <a:r>
              <a:rPr lang="en-US" sz="1400" b="0" i="0" u="sng" strike="noStrike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"/>
              </a:rPr>
              <a:t>https://jmlr.org/papers/volume3/blei03a/blei03a.pdf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algn="l" rtl="0" fontAlgn="base">
              <a:buFont typeface="+mj-lt"/>
              <a:buAutoNum type="arabicPeriod" startAt="2"/>
            </a:pP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Blinder, A. S.,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Ehrmann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M.,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Fratzscher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M., de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Haan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J., &amp; Jansen, D.-J. (2008). Central Bank Communication and Monetary Policy: A Survey of Theory and Evidence. </a:t>
            </a:r>
            <a:r>
              <a:rPr lang="en-US" sz="14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Journal of Economic Literature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46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(4), 910–945. </a:t>
            </a:r>
            <a:r>
              <a:rPr lang="en-US" sz="1400" b="0" i="0" u="sng" strike="noStrike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3"/>
              </a:rPr>
              <a:t>http://www.jstor.org/stable/27647085</a:t>
            </a:r>
            <a:r>
              <a:rPr lang="en-US" sz="1400" b="0" i="0">
                <a:solidFill>
                  <a:srgbClr val="0563C1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fontAlgn="base">
              <a:buFont typeface="+mj-lt"/>
              <a:buAutoNum type="arabicPeriod" startAt="2"/>
            </a:pP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Hubert, P., &amp;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Labondance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F. (2021). The signaling effects of Central Bank tone. </a:t>
            </a:r>
            <a:r>
              <a:rPr lang="en-US" sz="14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European Economic Review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133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103684. </a:t>
            </a:r>
            <a:r>
              <a:rPr lang="en-US" sz="1400" b="0" i="0" u="sng" strike="noStrike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4"/>
              </a:rPr>
              <a:t>https://doi.org/10.1016/j.euroecorev.2021.103684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sz="14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/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</a:rPr>
              <a:t>4.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Mimno, D., Wallach, H. M., Talley, E.,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Leenders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M., &amp;amp; McCallum, A. (2011). Optimizing semantic coherence in topic models - Cornell University. Cornell Bowers Information Science. Retrieved December 14, 2022, from </a:t>
            </a:r>
            <a:r>
              <a:rPr lang="en-US" sz="1400" b="0" i="0" u="sng" strike="noStrike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5"/>
              </a:rPr>
              <a:t>https://mimno.infosci.cornell.edu/papers/mimno-semantic-emnlp.pdf</a:t>
            </a:r>
            <a:r>
              <a:rPr lang="en-US" sz="1400" b="0" i="0">
                <a:solidFill>
                  <a:srgbClr val="0563C1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sz="14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5.Mikolov, T., Chen, K.,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Corrado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G., &amp; Dean, J. (2013, September 7). </a:t>
            </a:r>
            <a:r>
              <a:rPr lang="en-US" sz="14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Efficient estimation of word representations in vector space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arXiv.org. Retrieved December 14, 2022, from </a:t>
            </a:r>
            <a:r>
              <a:rPr lang="en-US" sz="1400" b="0" i="0" u="sng" strike="noStrike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6"/>
              </a:rPr>
              <a:t>https://arxiv.org/abs/1301.3781</a:t>
            </a:r>
            <a:r>
              <a:rPr lang="en-US" sz="1400" b="0" i="0">
                <a:solidFill>
                  <a:srgbClr val="0563C1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fontAlgn="base"/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6.Hyndman, R. J. (2014). </a:t>
            </a:r>
            <a:r>
              <a:rPr lang="en-US" sz="14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Measuring forecast accuracy - Rob J. Hyndman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Rob J Hyndman. Retrieved December 15, 2022, from </a:t>
            </a:r>
            <a:r>
              <a:rPr lang="en-US" sz="1400" b="0" i="0" u="sng" strike="noStrike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7"/>
              </a:rPr>
              <a:t>https://robjhyndman.com/papers/forecast-accuracy.pdf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fontAlgn="base"/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7.Řehůřek, R., &amp; Sojka, P. (2010) </a:t>
            </a:r>
            <a:r>
              <a:rPr lang="en-US" sz="14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Software Framework for Topic Modelling with Large Corpora. Proceedings of the LREC 2010 Workshop on New Challenges for NLP Frameworks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(pp. 45-50). ELRA. </a:t>
            </a:r>
            <a:r>
              <a:rPr lang="en-US" sz="1400" b="0" i="0" u="sng" strike="noStrike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8"/>
              </a:rPr>
              <a:t>http://is.muni.cz/publication/884893/en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 </a:t>
            </a:r>
          </a:p>
          <a:p>
            <a:pPr algn="l" rtl="0" fontAlgn="base"/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</a:rPr>
              <a:t>8.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Dalio, R. (2011, August). </a:t>
            </a:r>
            <a:r>
              <a:rPr lang="en-US" sz="14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Engineering targeted returns and risks 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Retrieved December 14, 2022, from </a:t>
            </a:r>
            <a:r>
              <a:rPr lang="en-US" sz="1400" b="0" i="0" u="sng" strike="noStrike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9"/>
              </a:rPr>
              <a:t>https://bridgewater.brightspotcdn.com/fa/e3/d09e72bd401a8414c5c0bdaf88bb/bridgewater-associates-engineering-targeted-returns-and-risks-aug-2011.pdf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algn="l" rtl="0" fontAlgn="base"/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</a:rPr>
              <a:t>9. 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Selenium. (n.d.). </a:t>
            </a:r>
            <a:r>
              <a:rPr lang="en-US" sz="14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Selenium Browser Automation Project. </a:t>
            </a:r>
            <a:r>
              <a:rPr lang="en-US" sz="1400" b="0" i="0" u="sng" strike="noStrike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10"/>
              </a:rPr>
              <a:t>https://www.selenium.dev/documentation/webdriver/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 </a:t>
            </a:r>
          </a:p>
          <a:p>
            <a:pPr algn="l" rtl="0" fontAlgn="base">
              <a:buFont typeface="+mj-lt"/>
              <a:buAutoNum type="arabicPeriod" startAt="10"/>
            </a:pP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PYPI. (n.d.). </a:t>
            </a:r>
            <a:r>
              <a:rPr lang="en-US" sz="1400" b="0" i="1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Fedtools</a:t>
            </a:r>
            <a:r>
              <a:rPr lang="en-US" sz="14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0.0.7.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u="sng" strike="noStrike" err="1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11"/>
              </a:rPr>
              <a:t>Fedtools</a:t>
            </a:r>
            <a:r>
              <a:rPr lang="en-US" sz="1400" b="0" i="0" u="sng" strike="noStrike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11"/>
              </a:rPr>
              <a:t> · </a:t>
            </a:r>
            <a:r>
              <a:rPr lang="en-US" sz="1400" b="0" i="0" u="sng" strike="noStrike" err="1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11"/>
              </a:rPr>
              <a:t>PyPI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58548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B6C00-6B3E-D99B-5238-132C5A18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NLP Technique 2: VADER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1CCD3-B694-90CB-6D7A-DFB7669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12B96C99-3C1E-45A3-7C94-CB0D6756512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34BAC0C-7549-CDDF-6383-C90770EF3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1608"/>
            <a:ext cx="5147840" cy="3744912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CCF68A1-9520-646E-AB52-90317FEFA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14" y="2111608"/>
            <a:ext cx="5023386" cy="374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62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4497BA-9639-0E09-28CB-31BDA5E1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Loughran-McDonald Sentiment (LMS)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0BAE77-1A7D-A02C-C949-1ADAC71C0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Gold standard that examines tokens from all 10-K type filings for the full EDGAR 10-K archive and earnings calls from </a:t>
            </a:r>
            <a:r>
              <a:rPr lang="en-US" err="1"/>
              <a:t>CapIQ</a:t>
            </a: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/>
              <a:t>Sentiment categories include negative, positive, uncertainty, litigious, strong modal, weak modal, and constraining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Trained model based on LMS lexicon (~4k words) and applying it to fed statements</a:t>
            </a:r>
          </a:p>
          <a:p>
            <a:pPr marL="342900" indent="-3429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3FC44-85CB-9374-1275-2AC4C5DE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75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FA410-40ED-11E1-EF0B-C63D78D0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NLP Technique 3: LMS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FA561-052D-79D5-0CF9-C4C0C359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5FF0D9AD-DFC9-B513-F197-BCDCEDA4D64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3C7EEC5-AE19-2972-93CC-BAB8C35F9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1608"/>
            <a:ext cx="5147840" cy="3744912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838BF35-A238-8925-5690-98BE2C678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14" y="2111608"/>
            <a:ext cx="5023386" cy="374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71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09AFF-786D-2EE1-100D-C0297732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6DE9D-D810-F750-7A4C-63A6418CE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4321D171-FC1F-0E1A-F13F-C57A14AFD9EA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7235A303-9394-00E0-39F7-8FD631CE6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6830759" cy="5491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FCFBF2-A0EC-30AE-E3F2-8C0295A4B15A}"/>
              </a:ext>
            </a:extLst>
          </p:cNvPr>
          <p:cNvSpPr txBox="1"/>
          <p:nvPr/>
        </p:nvSpPr>
        <p:spPr>
          <a:xfrm>
            <a:off x="8288966" y="710165"/>
            <a:ext cx="24448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Positive fed = Increasing interest rates</a:t>
            </a:r>
          </a:p>
          <a:p>
            <a:endParaRPr lang="en-US"/>
          </a:p>
          <a:p>
            <a:r>
              <a:rPr lang="en-US"/>
              <a:t>Negative fed = Decreasing interest rates</a:t>
            </a:r>
          </a:p>
          <a:p>
            <a:endParaRPr lang="en-US"/>
          </a:p>
          <a:p>
            <a:r>
              <a:rPr lang="en-US"/>
              <a:t>Increasing interest rates is bad for all asset classes, except commodities and real estate</a:t>
            </a:r>
          </a:p>
          <a:p>
            <a:endParaRPr lang="en-US"/>
          </a:p>
          <a:p>
            <a:r>
              <a:rPr lang="en-US"/>
              <a:t>We shall use the LMS model for our </a:t>
            </a:r>
            <a:r>
              <a:rPr lang="en-US" err="1"/>
              <a:t>backtesting</a:t>
            </a:r>
            <a:r>
              <a:rPr lang="en-US"/>
              <a:t> strategy</a:t>
            </a:r>
          </a:p>
        </p:txBody>
      </p:sp>
    </p:spTree>
    <p:extLst>
      <p:ext uri="{BB962C8B-B14F-4D97-AF65-F5344CB8AC3E}">
        <p14:creationId xmlns:p14="http://schemas.microsoft.com/office/powerpoint/2010/main" val="2951825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3C6BA0-8FAE-3DA9-4A30-DC775F82E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Backtesting</a:t>
            </a:r>
            <a:r>
              <a:rPr lang="en-US"/>
              <a:t> Strategy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D2BD66-6E07-78E7-5AD9-A7E61CCC2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D8015-1269-88CC-06ED-1AE4E1C50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36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1680-8D66-86BA-71DD-B3B7C4ED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SPY Trading Log (Extract)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6747F-F84A-6670-25AC-23CA90C7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ECFA084D-5ADB-F67E-4FF2-A01A54AC6BD9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9CFAA-009C-A2C8-EC1B-93870D136B24}"/>
              </a:ext>
            </a:extLst>
          </p:cNvPr>
          <p:cNvSpPr txBox="1"/>
          <p:nvPr/>
        </p:nvSpPr>
        <p:spPr>
          <a:xfrm>
            <a:off x="2318289" y="1688849"/>
            <a:ext cx="755542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SPY</a:t>
            </a:r>
          </a:p>
          <a:p>
            <a:r>
              <a:rPr lang="en-US" sz="1600"/>
              <a:t>Starting Value of Our Portfolio: 100000.00</a:t>
            </a:r>
          </a:p>
          <a:p>
            <a:r>
              <a:rPr lang="en-US" sz="1600"/>
              <a:t>1996-01-31, Previous Sentiment -2.38, New Sentiment -0.65 </a:t>
            </a:r>
            <a:r>
              <a:rPr lang="en-US" sz="1600">
                <a:highlight>
                  <a:srgbClr val="00FFFF"/>
                </a:highlight>
              </a:rPr>
              <a:t>BUY CREATE, 39.53</a:t>
            </a:r>
          </a:p>
          <a:p>
            <a:r>
              <a:rPr lang="en-US" sz="1600"/>
              <a:t>1996-02-01, </a:t>
            </a:r>
            <a:r>
              <a:rPr lang="en-US" sz="1600">
                <a:highlight>
                  <a:srgbClr val="00FFFF"/>
                </a:highlight>
              </a:rPr>
              <a:t>BUY DONE, Price: 39.49</a:t>
            </a:r>
            <a:r>
              <a:rPr lang="en-US" sz="1600"/>
              <a:t>, Cost: 3948.95, Comm 0.00</a:t>
            </a:r>
          </a:p>
          <a:p>
            <a:r>
              <a:rPr lang="en-US" sz="1600"/>
              <a:t>1997-03-25, Previous Sentiment -0.65, New Sentiment -2.79 </a:t>
            </a:r>
            <a:r>
              <a:rPr lang="en-US" sz="1600">
                <a:highlight>
                  <a:srgbClr val="FFFF00"/>
                </a:highlight>
              </a:rPr>
              <a:t>SELL CREATE, 50.06</a:t>
            </a:r>
          </a:p>
          <a:p>
            <a:r>
              <a:rPr lang="en-US" sz="1600"/>
              <a:t>1997-03-26, </a:t>
            </a:r>
            <a:r>
              <a:rPr lang="en-US" sz="1600">
                <a:highlight>
                  <a:srgbClr val="FFFF00"/>
                </a:highlight>
              </a:rPr>
              <a:t>SELL DONE, Price: 50.25</a:t>
            </a:r>
            <a:r>
              <a:rPr lang="en-US" sz="1600"/>
              <a:t>, Cost: 3948.95, </a:t>
            </a:r>
            <a:r>
              <a:rPr lang="en-US" sz="1600">
                <a:highlight>
                  <a:srgbClr val="00FF00"/>
                </a:highlight>
              </a:rPr>
              <a:t>Comm 0.00</a:t>
            </a:r>
          </a:p>
          <a:p>
            <a:r>
              <a:rPr lang="en-US" sz="1600"/>
              <a:t>1997-03-26, Profit of the operation, </a:t>
            </a:r>
            <a:r>
              <a:rPr lang="en-US" sz="1600">
                <a:highlight>
                  <a:srgbClr val="00FF00"/>
                </a:highlight>
              </a:rPr>
              <a:t>GROSS 1076.43, NET 1076.43</a:t>
            </a:r>
          </a:p>
          <a:p>
            <a:r>
              <a:rPr lang="en-US" sz="1600"/>
              <a:t>…</a:t>
            </a:r>
          </a:p>
          <a:p>
            <a:r>
              <a:rPr lang="en-US" sz="1600"/>
              <a:t>2021-01-28, SELL DONE, Price: 367.16, Cost: 36130.61, Comm 0.00</a:t>
            </a:r>
          </a:p>
          <a:p>
            <a:r>
              <a:rPr lang="en-US" sz="1600"/>
              <a:t>2021-01-28, Profit of the operation, GROSS 585.21, NET 585.21</a:t>
            </a:r>
          </a:p>
          <a:p>
            <a:r>
              <a:rPr lang="en-US" sz="1600"/>
              <a:t>2021-04-28, Previous Sentiment 0.78, New Sentiment 1.57 BUY CREATE, 408.53</a:t>
            </a:r>
          </a:p>
          <a:p>
            <a:r>
              <a:rPr lang="en-US" sz="1600"/>
              <a:t>2021-04-29, </a:t>
            </a:r>
            <a:r>
              <a:rPr lang="en-US" sz="1600">
                <a:highlight>
                  <a:srgbClr val="00FFFF"/>
                </a:highlight>
              </a:rPr>
              <a:t>BUY DONE, Price: 411.39</a:t>
            </a:r>
            <a:r>
              <a:rPr lang="en-US" sz="1600"/>
              <a:t>, Cost: 41138.64, Comm 0.00</a:t>
            </a:r>
          </a:p>
          <a:p>
            <a:r>
              <a:rPr lang="en-US" sz="1600"/>
              <a:t>2022-11-29, (MA Period 15) Ending Value 118006.87</a:t>
            </a:r>
          </a:p>
          <a:p>
            <a:endParaRPr lang="en-US" sz="1600"/>
          </a:p>
          <a:p>
            <a:r>
              <a:rPr lang="en-US" sz="1600"/>
              <a:t>Starting Value of Our Portfolio: 100000.00</a:t>
            </a:r>
          </a:p>
          <a:p>
            <a:r>
              <a:rPr lang="en-US" sz="1600"/>
              <a:t>Final Value of Our Portfolio: 118006.87</a:t>
            </a:r>
          </a:p>
          <a:p>
            <a:r>
              <a:rPr lang="en-US" sz="1600">
                <a:highlight>
                  <a:srgbClr val="C0C0C0"/>
                </a:highlight>
              </a:rPr>
              <a:t>Profit: 18006.87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57821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295C39-40EA-8437-94FA-2E736B321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97657-633F-C948-C464-936385459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C8CEB95C-9499-DEC4-3D7C-F15215D91D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4D13CFF-CF2A-EC33-F9BC-D355221EA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9" y="175757"/>
            <a:ext cx="8652831" cy="61805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27F31F-8837-510F-0A9C-43A6D19D3E1E}"/>
              </a:ext>
            </a:extLst>
          </p:cNvPr>
          <p:cNvSpPr txBox="1"/>
          <p:nvPr/>
        </p:nvSpPr>
        <p:spPr>
          <a:xfrm>
            <a:off x="833609" y="365125"/>
            <a:ext cx="2016087" cy="33855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Cash Value Observer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6D9C5-3500-712D-D501-2D72413E7D74}"/>
              </a:ext>
            </a:extLst>
          </p:cNvPr>
          <p:cNvSpPr txBox="1"/>
          <p:nvPr/>
        </p:nvSpPr>
        <p:spPr>
          <a:xfrm>
            <a:off x="833609" y="1140297"/>
            <a:ext cx="2016087" cy="33855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Trade Observer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D4E7C7-7131-9BAE-7313-A399AF9EB211}"/>
              </a:ext>
            </a:extLst>
          </p:cNvPr>
          <p:cNvSpPr txBox="1"/>
          <p:nvPr/>
        </p:nvSpPr>
        <p:spPr>
          <a:xfrm>
            <a:off x="838199" y="1942331"/>
            <a:ext cx="2016087" cy="33855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Buy/Sell Observer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B07605-94BB-04D9-F707-152ED894941A}"/>
              </a:ext>
            </a:extLst>
          </p:cNvPr>
          <p:cNvSpPr txBox="1"/>
          <p:nvPr/>
        </p:nvSpPr>
        <p:spPr>
          <a:xfrm>
            <a:off x="838200" y="5517966"/>
            <a:ext cx="2016087" cy="33855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Sentiment Observer</a:t>
            </a:r>
          </a:p>
        </p:txBody>
      </p:sp>
    </p:spTree>
    <p:extLst>
      <p:ext uri="{BB962C8B-B14F-4D97-AF65-F5344CB8AC3E}">
        <p14:creationId xmlns:p14="http://schemas.microsoft.com/office/powerpoint/2010/main" val="3239248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17232-E9AC-63CB-100B-ECCEC1C6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Portfolio of ETFs Trading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81726-9B04-B959-8D0C-727439C7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7623D83C-E289-D2F8-2A7C-77F1AAD2391A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5BBF85-A133-7D20-7E1C-C5C9D7802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66499"/>
              </p:ext>
            </p:extLst>
          </p:nvPr>
        </p:nvGraphicFramePr>
        <p:xfrm>
          <a:off x="838200" y="2559129"/>
          <a:ext cx="10515600" cy="11092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153543818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01287344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90452713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27401103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96195309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36791463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38422343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20446930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58678977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1362689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MY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SPY</a:t>
                      </a:r>
                      <a:endParaRPr lang="en-MY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BND</a:t>
                      </a:r>
                      <a:endParaRPr lang="en-MY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TLT</a:t>
                      </a:r>
                      <a:endParaRPr lang="en-MY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SHY</a:t>
                      </a:r>
                      <a:endParaRPr lang="en-MY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BIL</a:t>
                      </a:r>
                      <a:endParaRPr lang="en-MY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TIP</a:t>
                      </a:r>
                      <a:endParaRPr lang="en-MY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GLD</a:t>
                      </a:r>
                      <a:endParaRPr lang="en-MY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VNQ</a:t>
                      </a:r>
                      <a:endParaRPr lang="en-MY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DBC</a:t>
                      </a:r>
                      <a:endParaRPr lang="en-MY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0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Per Unit Start Price</a:t>
                      </a:r>
                      <a:endParaRPr lang="en-MY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27.54</a:t>
                      </a:r>
                      <a:endParaRPr lang="en-MY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46.73</a:t>
                      </a:r>
                      <a:endParaRPr lang="en-MY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41.34</a:t>
                      </a:r>
                      <a:endParaRPr lang="en-MY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58.12</a:t>
                      </a:r>
                      <a:endParaRPr lang="en-MY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82.90</a:t>
                      </a:r>
                      <a:endParaRPr lang="en-MY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55.84</a:t>
                      </a:r>
                      <a:endParaRPr lang="en-MY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44.38</a:t>
                      </a:r>
                      <a:endParaRPr lang="en-MY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22.74</a:t>
                      </a:r>
                      <a:endParaRPr lang="en-MY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22.05</a:t>
                      </a:r>
                      <a:endParaRPr lang="en-MY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3053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Strategy Profit</a:t>
                      </a:r>
                      <a:endParaRPr lang="en-MY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B050"/>
                          </a:solidFill>
                          <a:effectLst/>
                        </a:rPr>
                        <a:t>18,006.86</a:t>
                      </a:r>
                      <a:endParaRPr lang="en-MY" sz="14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B050"/>
                          </a:solidFill>
                          <a:effectLst/>
                        </a:rPr>
                        <a:t>199.33</a:t>
                      </a:r>
                      <a:endParaRPr lang="en-MY" sz="14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B050"/>
                          </a:solidFill>
                          <a:effectLst/>
                        </a:rPr>
                        <a:t>2,075.47</a:t>
                      </a:r>
                      <a:endParaRPr lang="en-MY" sz="14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B050"/>
                          </a:solidFill>
                          <a:effectLst/>
                        </a:rPr>
                        <a:t>2,125.70</a:t>
                      </a:r>
                      <a:endParaRPr lang="en-MY" sz="14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B050"/>
                          </a:solidFill>
                          <a:effectLst/>
                        </a:rPr>
                        <a:t>465.73</a:t>
                      </a:r>
                      <a:endParaRPr lang="en-MY" sz="14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B050"/>
                          </a:solidFill>
                          <a:effectLst/>
                        </a:rPr>
                        <a:t>6,372.85</a:t>
                      </a:r>
                      <a:endParaRPr lang="en-MY" sz="14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B050"/>
                          </a:solidFill>
                          <a:effectLst/>
                        </a:rPr>
                        <a:t>14,335.00</a:t>
                      </a:r>
                      <a:endParaRPr lang="en-MY" sz="14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B050"/>
                          </a:solidFill>
                          <a:effectLst/>
                        </a:rPr>
                        <a:t>1,918.22</a:t>
                      </a:r>
                      <a:endParaRPr lang="en-MY" sz="14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B050"/>
                          </a:solidFill>
                          <a:effectLst/>
                        </a:rPr>
                        <a:t>389.39</a:t>
                      </a:r>
                      <a:endParaRPr lang="en-MY" sz="14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499619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CB8930C-EFA6-B3D3-4A2C-BECE7E89B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184801"/>
              </p:ext>
            </p:extLst>
          </p:nvPr>
        </p:nvGraphicFramePr>
        <p:xfrm>
          <a:off x="2985135" y="4612135"/>
          <a:ext cx="6221730" cy="1087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1270">
                  <a:extLst>
                    <a:ext uri="{9D8B030D-6E8A-4147-A177-3AD203B41FA5}">
                      <a16:colId xmlns:a16="http://schemas.microsoft.com/office/drawing/2014/main" val="2392040862"/>
                    </a:ext>
                  </a:extLst>
                </a:gridCol>
                <a:gridCol w="1271270">
                  <a:extLst>
                    <a:ext uri="{9D8B030D-6E8A-4147-A177-3AD203B41FA5}">
                      <a16:colId xmlns:a16="http://schemas.microsoft.com/office/drawing/2014/main" val="1074366274"/>
                    </a:ext>
                  </a:extLst>
                </a:gridCol>
                <a:gridCol w="1271270">
                  <a:extLst>
                    <a:ext uri="{9D8B030D-6E8A-4147-A177-3AD203B41FA5}">
                      <a16:colId xmlns:a16="http://schemas.microsoft.com/office/drawing/2014/main" val="3993824787"/>
                    </a:ext>
                  </a:extLst>
                </a:gridCol>
                <a:gridCol w="1203960">
                  <a:extLst>
                    <a:ext uri="{9D8B030D-6E8A-4147-A177-3AD203B41FA5}">
                      <a16:colId xmlns:a16="http://schemas.microsoft.com/office/drawing/2014/main" val="2809181809"/>
                    </a:ext>
                  </a:extLst>
                </a:gridCol>
                <a:gridCol w="1203960">
                  <a:extLst>
                    <a:ext uri="{9D8B030D-6E8A-4147-A177-3AD203B41FA5}">
                      <a16:colId xmlns:a16="http://schemas.microsoft.com/office/drawing/2014/main" val="3314713195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SPY</a:t>
                      </a:r>
                      <a:endParaRPr lang="en-MY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Position size</a:t>
                      </a:r>
                      <a:endParaRPr lang="en-MY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92085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  <a:endParaRPr lang="en-MY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endParaRPr lang="en-MY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110</a:t>
                      </a:r>
                      <a:endParaRPr lang="en-MY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86924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Change in sentiment</a:t>
                      </a:r>
                      <a:endParaRPr lang="en-MY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0.55</a:t>
                      </a:r>
                      <a:endParaRPr lang="en-MY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r>
                        <a:rPr lang="en-US" sz="1400">
                          <a:solidFill>
                            <a:srgbClr val="00B050"/>
                          </a:solidFill>
                          <a:effectLst/>
                        </a:rPr>
                        <a:t>+2.10%</a:t>
                      </a:r>
                      <a:endParaRPr lang="en-MY" sz="14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B050"/>
                          </a:solidFill>
                          <a:effectLst/>
                        </a:rPr>
                        <a:t>+13.44%</a:t>
                      </a:r>
                      <a:endParaRPr lang="en-MY" sz="14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r>
                        <a:rPr lang="en-US" sz="1400">
                          <a:solidFill>
                            <a:srgbClr val="00B050"/>
                          </a:solidFill>
                          <a:effectLst/>
                        </a:rPr>
                        <a:t>+24.78%</a:t>
                      </a:r>
                      <a:endParaRPr lang="en-MY" sz="14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5329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0.5</a:t>
                      </a:r>
                      <a:endParaRPr lang="en-MY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effectLst/>
                        </a:rPr>
                        <a:t>-10.00%</a:t>
                      </a:r>
                      <a:endParaRPr lang="en-MY" sz="14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$18,007</a:t>
                      </a:r>
                      <a:endParaRPr lang="en-MY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B050"/>
                          </a:solidFill>
                          <a:effectLst/>
                        </a:rPr>
                        <a:t>+10.00%</a:t>
                      </a:r>
                      <a:endParaRPr lang="en-MY" sz="14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6259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0.45</a:t>
                      </a:r>
                      <a:endParaRPr lang="en-MY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effectLst/>
                        </a:rPr>
                        <a:t> -31.63%</a:t>
                      </a:r>
                      <a:endParaRPr lang="en-MY" sz="14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-</a:t>
                      </a:r>
                      <a:r>
                        <a:rPr lang="en-US" sz="1400">
                          <a:solidFill>
                            <a:srgbClr val="FF0000"/>
                          </a:solidFill>
                          <a:effectLst/>
                        </a:rPr>
                        <a:t>24.04%</a:t>
                      </a:r>
                      <a:endParaRPr lang="en-MY" sz="14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r>
                        <a:rPr lang="en-US" sz="1400">
                          <a:solidFill>
                            <a:srgbClr val="FF0000"/>
                          </a:solidFill>
                          <a:effectLst/>
                        </a:rPr>
                        <a:t>-16.44%</a:t>
                      </a:r>
                      <a:endParaRPr lang="en-MY" sz="14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792929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4ADFD03-B33C-C8DF-1623-FA70CFDCC423}"/>
              </a:ext>
            </a:extLst>
          </p:cNvPr>
          <p:cNvSpPr txBox="1"/>
          <p:nvPr/>
        </p:nvSpPr>
        <p:spPr>
          <a:xfrm>
            <a:off x="4569244" y="4189323"/>
            <a:ext cx="305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/>
              <a:t>Sensitivity Analysis (for SPY)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8B6FA-A146-8F97-A8ED-D6B17995F76B}"/>
              </a:ext>
            </a:extLst>
          </p:cNvPr>
          <p:cNvSpPr txBox="1"/>
          <p:nvPr/>
        </p:nvSpPr>
        <p:spPr>
          <a:xfrm>
            <a:off x="4602296" y="2112980"/>
            <a:ext cx="298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/>
              <a:t>Performance of Strategy</a:t>
            </a:r>
          </a:p>
        </p:txBody>
      </p:sp>
    </p:spTree>
    <p:extLst>
      <p:ext uri="{BB962C8B-B14F-4D97-AF65-F5344CB8AC3E}">
        <p14:creationId xmlns:p14="http://schemas.microsoft.com/office/powerpoint/2010/main" val="357503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43296B-9795-40D0-FB6D-C9C951BBC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&amp; Future WORK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842E3E-DF53-BCCB-F862-A8027205D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A5DB637-BE83-AAA2-EDD4-46532EB37A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Lack of training data (8 statements per year)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Data trade-offs (statements are timely but lack context compared to minutes; minutes gives more insights but lagged by 3 weeks giving little applicability)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Data quality (irrelevant and long paragraphs, ML good at learning ~500 words, splitting words by overlapping 200/50 but lose context, etc.)</a:t>
            </a:r>
          </a:p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384BC84-F636-5318-8F43-A9A12718A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5A49076-B2E4-6C64-926B-1569E0F6110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TFIDF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LSTM/RNN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BERT</a:t>
            </a:r>
          </a:p>
          <a:p>
            <a:pPr marL="342900" indent="-3429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6311F-5A7F-F92C-64DF-EF986B7E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36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9B67494-25D8-1B79-9C8C-15BE933FC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649470" cy="1715531"/>
          </a:xfrm>
        </p:spPr>
        <p:txBody>
          <a:bodyPr/>
          <a:lstStyle/>
          <a:p>
            <a:r>
              <a:rPr lang="en-US"/>
              <a:t>Closing Thoughts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FB43EAC-0FF2-BC0F-7850-88305193E9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By Stanley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DFCAA-D0C6-F5B2-D130-2039D0FEC2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1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AB301F2-D761-CA15-91AF-B811DD0E3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622" y="803314"/>
            <a:ext cx="7282441" cy="557106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</a:pPr>
              <a:t>5</a:t>
            </a:fld>
            <a:endParaRPr lang="en-US" sz="1200"/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FDDC7C63-0D84-7039-5616-DF6774193BA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9DFD55-3C28-40EF-9E31-A92D2E4017F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F4CC7-D9A4-1762-B979-BFCBF4D2D788}"/>
              </a:ext>
            </a:extLst>
          </p:cNvPr>
          <p:cNvSpPr txBox="1"/>
          <p:nvPr/>
        </p:nvSpPr>
        <p:spPr>
          <a:xfrm>
            <a:off x="3369929" y="421700"/>
            <a:ext cx="571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All weather portfolio</a:t>
            </a:r>
            <a:endParaRPr lang="en-SG" sz="4000"/>
          </a:p>
        </p:txBody>
      </p:sp>
      <p:pic>
        <p:nvPicPr>
          <p:cNvPr id="6" name="Graphic 5" descr="Harvey Balls 25% with solid fill">
            <a:extLst>
              <a:ext uri="{FF2B5EF4-FFF2-40B4-BE49-F238E27FC236}">
                <a16:creationId xmlns:a16="http://schemas.microsoft.com/office/drawing/2014/main" id="{DBBB8D27-5CB0-9DC8-33AF-CD1D61D04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560029" y="1885328"/>
            <a:ext cx="4267203" cy="4267203"/>
          </a:xfrm>
          <a:prstGeom prst="rect">
            <a:avLst/>
          </a:prstGeom>
        </p:spPr>
      </p:pic>
      <p:pic>
        <p:nvPicPr>
          <p:cNvPr id="7" name="Graphic 6" descr="Harvey Balls 25% with solid fill">
            <a:extLst>
              <a:ext uri="{FF2B5EF4-FFF2-40B4-BE49-F238E27FC236}">
                <a16:creationId xmlns:a16="http://schemas.microsoft.com/office/drawing/2014/main" id="{2A11F208-CD49-59ED-0AEA-2A304B3BC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110" y="1792649"/>
            <a:ext cx="4267206" cy="4267206"/>
          </a:xfrm>
          <a:prstGeom prst="rect">
            <a:avLst/>
          </a:prstGeom>
        </p:spPr>
      </p:pic>
      <p:pic>
        <p:nvPicPr>
          <p:cNvPr id="8" name="Graphic 7" descr="Harvey Balls 25% with solid fill">
            <a:extLst>
              <a:ext uri="{FF2B5EF4-FFF2-40B4-BE49-F238E27FC236}">
                <a16:creationId xmlns:a16="http://schemas.microsoft.com/office/drawing/2014/main" id="{A7160096-91F0-CD93-E79E-27BE764E6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525208" y="1825639"/>
            <a:ext cx="4326892" cy="4326892"/>
          </a:xfrm>
          <a:prstGeom prst="rect">
            <a:avLst/>
          </a:prstGeom>
        </p:spPr>
      </p:pic>
      <p:pic>
        <p:nvPicPr>
          <p:cNvPr id="10" name="Graphic 9" descr="Harvey Balls 25% with solid fill">
            <a:extLst>
              <a:ext uri="{FF2B5EF4-FFF2-40B4-BE49-F238E27FC236}">
                <a16:creationId xmlns:a16="http://schemas.microsoft.com/office/drawing/2014/main" id="{7A184971-2F7B-907F-22BB-F99218F8A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554002" y="1823541"/>
            <a:ext cx="4267206" cy="42672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532984-4688-8FA1-0F9A-58D31BAFA462}"/>
              </a:ext>
            </a:extLst>
          </p:cNvPr>
          <p:cNvSpPr txBox="1"/>
          <p:nvPr/>
        </p:nvSpPr>
        <p:spPr>
          <a:xfrm>
            <a:off x="2149299" y="6217792"/>
            <a:ext cx="6042561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/>
              <a:t>Source: </a:t>
            </a:r>
            <a:r>
              <a:rPr lang="en-US" sz="1000" b="1">
                <a:ea typeface="+mn-lt"/>
                <a:cs typeface="+mn-lt"/>
              </a:rPr>
              <a:t>The All Weather</a:t>
            </a:r>
            <a:r>
              <a:rPr lang="en-US" sz="1000" b="1"/>
              <a:t> Story. (2012, Jan).</a:t>
            </a:r>
            <a:r>
              <a:rPr lang="en-US" sz="1000" b="1" i="1"/>
              <a:t> Bridgewater Associates. </a:t>
            </a:r>
            <a:br>
              <a:rPr lang="en-US" sz="1000" b="1" i="1">
                <a:ea typeface="+mn-lt"/>
                <a:cs typeface="+mn-lt"/>
              </a:rPr>
            </a:br>
            <a:r>
              <a:rPr lang="en-US" sz="1000">
                <a:ea typeface="+mn-lt"/>
                <a:cs typeface="+mn-lt"/>
              </a:rPr>
              <a:t>https://www.bridgewater.com/research-and-insights/the-all-weather-story</a:t>
            </a:r>
            <a:endParaRPr lang="en-US" sz="1000" b="1" i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630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7AF73D-3DB7-4880-EF6C-FA9131C2B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C9A21B6-3E5A-F5FC-496B-D1526F9EF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82954"/>
            <a:ext cx="2743200" cy="1536192"/>
          </a:xfrm>
          <a:prstGeom prst="rect">
            <a:avLst/>
          </a:prstGeom>
        </p:spPr>
      </p:pic>
      <p:pic>
        <p:nvPicPr>
          <p:cNvPr id="3" name="Picture 5" descr="Logo&#10;&#10;Description automatically generated">
            <a:extLst>
              <a:ext uri="{FF2B5EF4-FFF2-40B4-BE49-F238E27FC236}">
                <a16:creationId xmlns:a16="http://schemas.microsoft.com/office/drawing/2014/main" id="{284DFC17-557C-F541-22F1-CD723CCE5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3168450"/>
            <a:ext cx="2743200" cy="8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DB10660-35EA-004C-6877-528B6FB8A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150" y="1489242"/>
            <a:ext cx="2743200" cy="149191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0CC5270-801E-42E7-B736-97A9E3D9A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713" y="1490472"/>
            <a:ext cx="2743200" cy="976895"/>
          </a:xfrm>
          <a:prstGeom prst="rect">
            <a:avLst/>
          </a:prstGeom>
        </p:spPr>
      </p:pic>
      <p:pic>
        <p:nvPicPr>
          <p:cNvPr id="8" name="Picture 8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4AA222C7-E192-080E-DE94-6FE0804DA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900" y="2876416"/>
            <a:ext cx="2306715" cy="1527226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5B8C7EE-3DEF-A4EC-0CB7-F7F1146B7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3058" y="3374810"/>
            <a:ext cx="2082800" cy="1710182"/>
          </a:xfrm>
          <a:prstGeom prst="rect">
            <a:avLst/>
          </a:prstGeom>
        </p:spPr>
      </p:pic>
      <p:pic>
        <p:nvPicPr>
          <p:cNvPr id="10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4D0A4B4B-1A48-5202-4F4B-97D6300F1F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00" y="5666428"/>
            <a:ext cx="2743200" cy="60415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5D6BE82-5471-7D75-9DE7-02ECE5279F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" y="5480050"/>
            <a:ext cx="4470400" cy="1117600"/>
          </a:xfrm>
          <a:prstGeom prst="rect">
            <a:avLst/>
          </a:prstGeom>
        </p:spPr>
      </p:pic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34F3F3CF-8620-B47A-6DAB-13A17D95E21D}"/>
              </a:ext>
            </a:extLst>
          </p:cNvPr>
          <p:cNvSpPr/>
          <p:nvPr/>
        </p:nvSpPr>
        <p:spPr>
          <a:xfrm>
            <a:off x="1466850" y="3695700"/>
            <a:ext cx="1079500" cy="10668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10EF626F-9EBD-AA7C-233C-41F73D1D431B}"/>
              </a:ext>
            </a:extLst>
          </p:cNvPr>
          <p:cNvSpPr/>
          <p:nvPr/>
        </p:nvSpPr>
        <p:spPr>
          <a:xfrm>
            <a:off x="4660899" y="4552949"/>
            <a:ext cx="1079500" cy="10668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B507EB7-C90A-56C8-23AE-50FA957F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6" descr="Logo, icon&#10;&#10;Description automatically generated">
            <a:extLst>
              <a:ext uri="{FF2B5EF4-FFF2-40B4-BE49-F238E27FC236}">
                <a16:creationId xmlns:a16="http://schemas.microsoft.com/office/drawing/2014/main" id="{89FD5D70-E461-9AC2-25A7-46EF355AE6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7900" y="2876550"/>
            <a:ext cx="1816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36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100019-D800-F70C-666F-842622D4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2" y="1135406"/>
            <a:ext cx="7306316" cy="5571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6CC8A-8D4A-A5D6-0D22-F8E570A8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</a:pPr>
              <a:t>6</a:t>
            </a:fld>
            <a:endParaRPr lang="en-US" sz="1200"/>
          </a:p>
        </p:txBody>
      </p:sp>
      <p:pic>
        <p:nvPicPr>
          <p:cNvPr id="16" name="Graphic 15" descr="Badge 1 outline">
            <a:extLst>
              <a:ext uri="{FF2B5EF4-FFF2-40B4-BE49-F238E27FC236}">
                <a16:creationId xmlns:a16="http://schemas.microsoft.com/office/drawing/2014/main" id="{7D27F9AA-3821-78CB-71CF-5165425B4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2148" y="2675235"/>
            <a:ext cx="914400" cy="914400"/>
          </a:xfrm>
          <a:prstGeom prst="rect">
            <a:avLst/>
          </a:prstGeom>
        </p:spPr>
      </p:pic>
      <p:pic>
        <p:nvPicPr>
          <p:cNvPr id="19" name="Graphic 18" descr="Badge 1 outline">
            <a:extLst>
              <a:ext uri="{FF2B5EF4-FFF2-40B4-BE49-F238E27FC236}">
                <a16:creationId xmlns:a16="http://schemas.microsoft.com/office/drawing/2014/main" id="{1C40D21E-F06B-353A-C70D-0A72F79AF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9244" y="2675235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ADE619-5DBA-82F9-1354-E43A2CE62123}"/>
              </a:ext>
            </a:extLst>
          </p:cNvPr>
          <p:cNvSpPr txBox="1"/>
          <p:nvPr/>
        </p:nvSpPr>
        <p:spPr>
          <a:xfrm>
            <a:off x="2876205" y="421700"/>
            <a:ext cx="6208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Weather forecast portfolio</a:t>
            </a:r>
            <a:endParaRPr lang="en-SG" sz="4000"/>
          </a:p>
        </p:txBody>
      </p:sp>
      <p:pic>
        <p:nvPicPr>
          <p:cNvPr id="21" name="Graphic 20" descr="Badge 1 outline">
            <a:extLst>
              <a:ext uri="{FF2B5EF4-FFF2-40B4-BE49-F238E27FC236}">
                <a16:creationId xmlns:a16="http://schemas.microsoft.com/office/drawing/2014/main" id="{BF9D6E72-6056-7DA7-E5F9-922A31C42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9244" y="4667825"/>
            <a:ext cx="914400" cy="914400"/>
          </a:xfrm>
          <a:prstGeom prst="rect">
            <a:avLst/>
          </a:prstGeom>
        </p:spPr>
      </p:pic>
      <p:pic>
        <p:nvPicPr>
          <p:cNvPr id="22" name="Graphic 21" descr="Badge 1 outline">
            <a:extLst>
              <a:ext uri="{FF2B5EF4-FFF2-40B4-BE49-F238E27FC236}">
                <a16:creationId xmlns:a16="http://schemas.microsoft.com/office/drawing/2014/main" id="{562FEF73-059B-E7D9-2BA5-179E4C776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2148" y="4667825"/>
            <a:ext cx="914400" cy="9144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283EA4-9013-4E18-3568-691C76617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097401"/>
              </p:ext>
            </p:extLst>
          </p:nvPr>
        </p:nvGraphicFramePr>
        <p:xfrm>
          <a:off x="7394231" y="1562794"/>
          <a:ext cx="3829050" cy="4741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1944841132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940866308"/>
                    </a:ext>
                  </a:extLst>
                </a:gridCol>
              </a:tblGrid>
              <a:tr h="619125">
                <a:tc>
                  <a:txBody>
                    <a:bodyPr/>
                    <a:lstStyle/>
                    <a:p>
                      <a:pPr algn="ctr" fontAlgn="auto"/>
                      <a:r>
                        <a:rPr lang="en-SG" sz="1600" b="1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</a:p>
                    <a:p>
                      <a:pPr algn="ctr" fontAlgn="base"/>
                      <a:r>
                        <a:rPr lang="en-SG" sz="1600" b="1">
                          <a:solidFill>
                            <a:schemeClr val="tx1"/>
                          </a:solidFill>
                          <a:effectLst/>
                        </a:rPr>
                        <a:t>Asset Class ​</a:t>
                      </a:r>
                      <a:endParaRPr lang="en-SG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SG" sz="1600" b="1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</a:p>
                    <a:p>
                      <a:pPr algn="ctr" fontAlgn="base"/>
                      <a:r>
                        <a:rPr lang="en-SG" sz="1600" b="1">
                          <a:solidFill>
                            <a:schemeClr val="tx1"/>
                          </a:solidFill>
                          <a:effectLst/>
                        </a:rPr>
                        <a:t>ETF ​</a:t>
                      </a:r>
                      <a:endParaRPr lang="en-SG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804234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algn="ctr" fontAlgn="auto"/>
                      <a:r>
                        <a:rPr lang="en-SG" sz="1600" b="0">
                          <a:effectLst/>
                        </a:rPr>
                        <a:t>​</a:t>
                      </a:r>
                    </a:p>
                    <a:p>
                      <a:pPr algn="ctr" fontAlgn="base"/>
                      <a:r>
                        <a:rPr lang="en-SG" sz="1600" b="0">
                          <a:effectLst/>
                        </a:rPr>
                        <a:t>Equity ​</a:t>
                      </a:r>
                      <a:endParaRPr lang="en-SG" b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SG" sz="1600" b="0">
                          <a:effectLst/>
                        </a:rPr>
                        <a:t>​</a:t>
                      </a:r>
                    </a:p>
                    <a:p>
                      <a:pPr algn="ctr" fontAlgn="base"/>
                      <a:r>
                        <a:rPr lang="en-SG" sz="1600" b="0">
                          <a:effectLst/>
                        </a:rPr>
                        <a:t>SPY ​</a:t>
                      </a:r>
                      <a:endParaRPr lang="en-SG" b="0">
                        <a:effectLst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34413229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algn="ctr" fontAlgn="auto"/>
                      <a:r>
                        <a:rPr lang="en-SG" sz="1600" b="0">
                          <a:effectLst/>
                        </a:rPr>
                        <a:t>​</a:t>
                      </a:r>
                    </a:p>
                    <a:p>
                      <a:pPr algn="ctr" fontAlgn="base"/>
                      <a:r>
                        <a:rPr lang="en-SG" sz="1600" b="0">
                          <a:effectLst/>
                        </a:rPr>
                        <a:t>Commodities ​</a:t>
                      </a:r>
                      <a:endParaRPr lang="en-SG" b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SG" sz="1600" b="0">
                          <a:effectLst/>
                        </a:rPr>
                        <a:t>​</a:t>
                      </a:r>
                    </a:p>
                    <a:p>
                      <a:pPr algn="ctr" fontAlgn="base"/>
                      <a:r>
                        <a:rPr lang="en-SG" sz="1600" b="0">
                          <a:effectLst/>
                        </a:rPr>
                        <a:t>DBC ​</a:t>
                      </a:r>
                      <a:endParaRPr lang="en-SG" b="0">
                        <a:effectLst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298226210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algn="ctr" fontAlgn="auto"/>
                      <a:r>
                        <a:rPr lang="en-SG" sz="1600" b="0">
                          <a:effectLst/>
                        </a:rPr>
                        <a:t>​</a:t>
                      </a:r>
                    </a:p>
                    <a:p>
                      <a:pPr algn="ctr" fontAlgn="base"/>
                      <a:r>
                        <a:rPr lang="en-SG" sz="1600" b="0">
                          <a:effectLst/>
                        </a:rPr>
                        <a:t>Corporate Credit ​</a:t>
                      </a:r>
                      <a:endParaRPr lang="en-SG" b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SG" sz="1600" b="0">
                          <a:effectLst/>
                        </a:rPr>
                        <a:t>​</a:t>
                      </a:r>
                    </a:p>
                    <a:p>
                      <a:pPr algn="ctr" fontAlgn="base"/>
                      <a:r>
                        <a:rPr lang="en-SG" sz="1600" b="0">
                          <a:effectLst/>
                        </a:rPr>
                        <a:t>LQD ​</a:t>
                      </a:r>
                      <a:endParaRPr lang="en-SG" b="0">
                        <a:effectLst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31648576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algn="ctr" fontAlgn="auto"/>
                      <a:r>
                        <a:rPr lang="en-SG" sz="1600" b="0">
                          <a:effectLst/>
                        </a:rPr>
                        <a:t>​</a:t>
                      </a:r>
                    </a:p>
                    <a:p>
                      <a:pPr algn="ctr" fontAlgn="base"/>
                      <a:r>
                        <a:rPr lang="en-SG" sz="1600" b="0">
                          <a:effectLst/>
                        </a:rPr>
                        <a:t>Emerging Market(EM) credit ​</a:t>
                      </a:r>
                      <a:endParaRPr lang="en-SG" b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SG" sz="1600" b="0">
                          <a:effectLst/>
                        </a:rPr>
                        <a:t>​</a:t>
                      </a:r>
                    </a:p>
                    <a:p>
                      <a:pPr algn="ctr" fontAlgn="base"/>
                      <a:r>
                        <a:rPr lang="en-SG" sz="1600" b="0">
                          <a:effectLst/>
                        </a:rPr>
                        <a:t>EMB ​</a:t>
                      </a:r>
                      <a:endParaRPr lang="en-SG" b="0">
                        <a:effectLst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541416806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algn="ctr" fontAlgn="auto"/>
                      <a:r>
                        <a:rPr lang="en-SG" sz="1600" b="0">
                          <a:effectLst/>
                        </a:rPr>
                        <a:t>​</a:t>
                      </a:r>
                    </a:p>
                    <a:p>
                      <a:pPr algn="ctr" fontAlgn="base"/>
                      <a:r>
                        <a:rPr lang="en-SG" sz="1600" b="0">
                          <a:effectLst/>
                        </a:rPr>
                        <a:t>Nominal bonds ​</a:t>
                      </a:r>
                      <a:endParaRPr lang="en-SG" b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SG" sz="1600" b="0">
                          <a:effectLst/>
                        </a:rPr>
                        <a:t>​</a:t>
                      </a:r>
                    </a:p>
                    <a:p>
                      <a:pPr algn="ctr" fontAlgn="base"/>
                      <a:r>
                        <a:rPr lang="en-SG" sz="1600" b="0">
                          <a:effectLst/>
                        </a:rPr>
                        <a:t>BND ​</a:t>
                      </a:r>
                      <a:endParaRPr lang="en-SG" b="0">
                        <a:effectLst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561071786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algn="ctr" fontAlgn="auto"/>
                      <a:r>
                        <a:rPr lang="en-SG" sz="1600" b="0">
                          <a:effectLst/>
                        </a:rPr>
                        <a:t>​</a:t>
                      </a:r>
                    </a:p>
                    <a:p>
                      <a:pPr algn="ctr" fontAlgn="base"/>
                      <a:r>
                        <a:rPr lang="en-SG" sz="1600" b="0">
                          <a:effectLst/>
                        </a:rPr>
                        <a:t>Inflation Linked (IL) bonds ​</a:t>
                      </a:r>
                      <a:endParaRPr lang="en-SG" b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SG" sz="1600" b="0">
                          <a:effectLst/>
                        </a:rPr>
                        <a:t>​</a:t>
                      </a:r>
                    </a:p>
                    <a:p>
                      <a:pPr algn="ctr" fontAlgn="base"/>
                      <a:r>
                        <a:rPr lang="en-SG" sz="1600" b="0">
                          <a:effectLst/>
                        </a:rPr>
                        <a:t>TIP ​</a:t>
                      </a:r>
                      <a:endParaRPr lang="en-SG" b="0">
                        <a:effectLst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934052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6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3359" y="3020553"/>
            <a:ext cx="5207613" cy="1663745"/>
          </a:xfrm>
        </p:spPr>
        <p:txBody>
          <a:bodyPr/>
          <a:lstStyle/>
          <a:p>
            <a:r>
              <a:rPr lang="en-US" sz="2400"/>
              <a:t>Topic modelling with</a:t>
            </a:r>
            <a:br>
              <a:rPr lang="en-US" sz="2400"/>
            </a:br>
            <a:r>
              <a:rPr lang="en-US" sz="2400"/>
              <a:t>Word2vec &amp; Latent Dirichlet allocation</a:t>
            </a:r>
          </a:p>
          <a:p>
            <a:endParaRPr lang="en-US"/>
          </a:p>
        </p:txBody>
      </p:sp>
      <p:sp>
        <p:nvSpPr>
          <p:cNvPr id="4" name="Subtitle 6">
            <a:extLst>
              <a:ext uri="{FF2B5EF4-FFF2-40B4-BE49-F238E27FC236}">
                <a16:creationId xmlns:a16="http://schemas.microsoft.com/office/drawing/2014/main" id="{9C659D8B-9C7E-E076-AD5B-2FDB399F7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2107" y="4317110"/>
            <a:ext cx="417957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By Stanley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52A1BC-884C-84DD-F1AB-EB7D7552BF10}"/>
              </a:ext>
            </a:extLst>
          </p:cNvPr>
          <p:cNvSpPr/>
          <p:nvPr/>
        </p:nvSpPr>
        <p:spPr>
          <a:xfrm>
            <a:off x="775255" y="1670736"/>
            <a:ext cx="4246943" cy="3665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Data Sourcing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Text Cleaning [regular expression]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Lemmatization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Filter </a:t>
            </a:r>
            <a:r>
              <a:rPr lang="en-US" err="1">
                <a:solidFill>
                  <a:schemeClr val="tx1"/>
                </a:solidFill>
              </a:rPr>
              <a:t>stopwords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Generate corpus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CF51965-003D-E980-E24A-4DCCC36EDEFF}"/>
              </a:ext>
            </a:extLst>
          </p:cNvPr>
          <p:cNvSpPr/>
          <p:nvPr/>
        </p:nvSpPr>
        <p:spPr>
          <a:xfrm>
            <a:off x="5429249" y="3023831"/>
            <a:ext cx="1580865" cy="818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1C0A0D-E6DC-3969-4871-DC67607F6C48}"/>
              </a:ext>
            </a:extLst>
          </p:cNvPr>
          <p:cNvSpPr/>
          <p:nvPr/>
        </p:nvSpPr>
        <p:spPr>
          <a:xfrm>
            <a:off x="7428538" y="1602496"/>
            <a:ext cx="4246943" cy="3665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Word embedding with Word2Vec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Topic modelling with LDA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57" y="1775394"/>
            <a:ext cx="2997959" cy="504855"/>
          </a:xfrm>
        </p:spPr>
        <p:txBody>
          <a:bodyPr>
            <a:normAutofit fontScale="90000"/>
          </a:bodyPr>
          <a:lstStyle/>
          <a:p>
            <a:r>
              <a:rPr lang="en-US" sz="2000" b="1"/>
              <a:t>Text Preprocessing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00E86BBB-7918-72E5-872D-1FDC02AEB5B3}"/>
              </a:ext>
            </a:extLst>
          </p:cNvPr>
          <p:cNvSpPr txBox="1">
            <a:spLocks/>
          </p:cNvSpPr>
          <p:nvPr/>
        </p:nvSpPr>
        <p:spPr>
          <a:xfrm>
            <a:off x="8053317" y="1779943"/>
            <a:ext cx="2997959" cy="504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/>
              <a:t>Topic modelling</a:t>
            </a:r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3729966-7BF2-3477-236D-B2B0A26D9BBB}"/>
              </a:ext>
            </a:extLst>
          </p:cNvPr>
          <p:cNvSpPr txBox="1">
            <a:spLocks/>
          </p:cNvSpPr>
          <p:nvPr/>
        </p:nvSpPr>
        <p:spPr>
          <a:xfrm>
            <a:off x="1981347" y="331887"/>
            <a:ext cx="8047630" cy="459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/>
              <a:t>process flow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Diagram&#10;&#10;Description automatically generated">
            <a:extLst>
              <a:ext uri="{FF2B5EF4-FFF2-40B4-BE49-F238E27FC236}">
                <a16:creationId xmlns:a16="http://schemas.microsoft.com/office/drawing/2014/main" id="{A9002C62-73CA-7FED-0DFE-915D8984C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43" y="973258"/>
            <a:ext cx="4706470" cy="382509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3729966-7BF2-3477-236D-B2B0A26D9BBB}"/>
              </a:ext>
            </a:extLst>
          </p:cNvPr>
          <p:cNvSpPr txBox="1">
            <a:spLocks/>
          </p:cNvSpPr>
          <p:nvPr/>
        </p:nvSpPr>
        <p:spPr>
          <a:xfrm>
            <a:off x="2116541" y="381048"/>
            <a:ext cx="8047630" cy="459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/>
              <a:t>word2vec</a:t>
            </a:r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2DD89B68-CE73-BE75-7C05-B324FD35E2B6}"/>
              </a:ext>
            </a:extLst>
          </p:cNvPr>
          <p:cNvSpPr txBox="1">
            <a:spLocks/>
          </p:cNvSpPr>
          <p:nvPr/>
        </p:nvSpPr>
        <p:spPr>
          <a:xfrm>
            <a:off x="2080254" y="828571"/>
            <a:ext cx="8047630" cy="459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/>
              <a:t>methodologies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345856-7CEB-1C01-4A40-33384E4EB8C2}"/>
              </a:ext>
            </a:extLst>
          </p:cNvPr>
          <p:cNvSpPr txBox="1"/>
          <p:nvPr/>
        </p:nvSpPr>
        <p:spPr>
          <a:xfrm>
            <a:off x="172018" y="6096710"/>
            <a:ext cx="1072202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ea typeface="+mn-lt"/>
                <a:cs typeface="+mn-lt"/>
              </a:rPr>
              <a:t>Source: [1] </a:t>
            </a:r>
            <a:r>
              <a:rPr lang="en-US" sz="1100" err="1">
                <a:ea typeface="+mn-lt"/>
                <a:cs typeface="+mn-lt"/>
              </a:rPr>
              <a:t>Vajjala</a:t>
            </a:r>
            <a:r>
              <a:rPr lang="en-US" sz="1100">
                <a:ea typeface="+mn-lt"/>
                <a:cs typeface="+mn-lt"/>
              </a:rPr>
              <a:t>, S., Majumder, B., Gupta, A., &amp; Surana, H. (2020). Chapter 1. NLP: A Primer. </a:t>
            </a:r>
            <a:r>
              <a:rPr lang="en-US" sz="1100" i="1">
                <a:ea typeface="+mn-lt"/>
                <a:cs typeface="+mn-lt"/>
              </a:rPr>
              <a:t>Practical natural language processing: a comprehensive guide to building real-world NLP systems (1</a:t>
            </a:r>
            <a:r>
              <a:rPr lang="en-US" sz="1100" i="1" baseline="30000">
                <a:ea typeface="+mn-lt"/>
                <a:cs typeface="+mn-lt"/>
              </a:rPr>
              <a:t>st</a:t>
            </a:r>
            <a:r>
              <a:rPr lang="en-US" sz="1100" i="1">
                <a:ea typeface="+mn-lt"/>
                <a:cs typeface="+mn-lt"/>
              </a:rPr>
              <a:t> Eds)</a:t>
            </a:r>
            <a:r>
              <a:rPr lang="en-US" sz="1100">
                <a:ea typeface="+mn-lt"/>
                <a:cs typeface="+mn-lt"/>
              </a:rPr>
              <a:t>. (pp. 9). O'Reilly Media, Inc. </a:t>
            </a:r>
            <a:endParaRPr lang="en-US" sz="1100"/>
          </a:p>
          <a:p>
            <a:r>
              <a:rPr lang="en-US" sz="1100" b="1"/>
              <a:t>[2]</a:t>
            </a:r>
            <a:r>
              <a:rPr lang="en-US" sz="1100"/>
              <a:t> Great Learning Team. (2020, July 20). </a:t>
            </a:r>
            <a:r>
              <a:rPr lang="en-US" sz="1100" i="1"/>
              <a:t>What is Word Embedding | Word2Vec | </a:t>
            </a:r>
            <a:r>
              <a:rPr lang="en-US" sz="1100" i="1" err="1"/>
              <a:t>GloVe</a:t>
            </a:r>
            <a:r>
              <a:rPr lang="en-US" sz="1100" i="1"/>
              <a:t>. </a:t>
            </a:r>
            <a:r>
              <a:rPr lang="en-US" sz="1100"/>
              <a:t>Great Learning. </a:t>
            </a:r>
            <a:r>
              <a:rPr lang="en-US" sz="1100">
                <a:ea typeface="+mn-lt"/>
                <a:cs typeface="+mn-lt"/>
                <a:hlinkClick r:id="rId3"/>
              </a:rPr>
              <a:t>What is Word Embedding | Word2Vec | GloVe (mygreatlearning.com)</a:t>
            </a:r>
            <a:endParaRPr lang="en-US" sz="1100" i="1"/>
          </a:p>
          <a:p>
            <a:endParaRPr lang="en-US" sz="1100"/>
          </a:p>
        </p:txBody>
      </p:sp>
      <p:pic>
        <p:nvPicPr>
          <p:cNvPr id="8" name="Picture 10" descr="Diagram&#10;&#10;Description automatically generated">
            <a:extLst>
              <a:ext uri="{FF2B5EF4-FFF2-40B4-BE49-F238E27FC236}">
                <a16:creationId xmlns:a16="http://schemas.microsoft.com/office/drawing/2014/main" id="{95A5673E-D1D2-F81C-8E64-B32B35641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34" y="4431358"/>
            <a:ext cx="4524790" cy="16676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B3F384-1F25-EAA8-9741-19090D1C0962}"/>
              </a:ext>
            </a:extLst>
          </p:cNvPr>
          <p:cNvCxnSpPr/>
          <p:nvPr/>
        </p:nvCxnSpPr>
        <p:spPr>
          <a:xfrm flipH="1">
            <a:off x="6041229" y="1471611"/>
            <a:ext cx="14289" cy="4260055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F1ECB624-EAAC-ED60-8B7A-1AE991F3E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931" y="1577752"/>
            <a:ext cx="5172074" cy="4500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D9E7F4-2D53-A379-5145-8F15A5292127}"/>
              </a:ext>
            </a:extLst>
          </p:cNvPr>
          <p:cNvSpPr txBox="1"/>
          <p:nvPr/>
        </p:nvSpPr>
        <p:spPr>
          <a:xfrm>
            <a:off x="8323957" y="1204019"/>
            <a:ext cx="30554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3375212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C6F004-8F9D-4F40-8394-6C4C67F7091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C7F809-A434-4A8D-A127-1C50C2DB3890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2495</Words>
  <Application>Microsoft Office PowerPoint</Application>
  <PresentationFormat>Widescreen</PresentationFormat>
  <Paragraphs>398</Paragraphs>
  <Slides>50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Cambria Math</vt:lpstr>
      <vt:lpstr>Tenorite</vt:lpstr>
      <vt:lpstr>Office Theme</vt:lpstr>
      <vt:lpstr>Natural Language Processing on the Federal Reserve System</vt:lpstr>
      <vt:lpstr>AGENDA</vt:lpstr>
      <vt:lpstr>Introduction</vt:lpstr>
      <vt:lpstr>PowerPoint Presentation</vt:lpstr>
      <vt:lpstr>PowerPoint Presentation</vt:lpstr>
      <vt:lpstr>PowerPoint Presentation</vt:lpstr>
      <vt:lpstr>Topic modelling with Word2vec &amp; Latent Dirichlet allocation </vt:lpstr>
      <vt:lpstr>Text Preprocessing</vt:lpstr>
      <vt:lpstr>PowerPoint Presentation</vt:lpstr>
      <vt:lpstr>PowerPoint Presentation</vt:lpstr>
      <vt:lpstr>PowerPoint Presentation</vt:lpstr>
      <vt:lpstr>Word2Vec</vt:lpstr>
      <vt:lpstr>Findings, Insights, and Topic model Selection </vt:lpstr>
      <vt:lpstr>Latent Diri...what?</vt:lpstr>
      <vt:lpstr>Topic Models</vt:lpstr>
      <vt:lpstr>Insights</vt:lpstr>
      <vt:lpstr>Shortlisted Ensemble LDA ModelS</vt:lpstr>
      <vt:lpstr>Model Limitations &amp; Future WORK</vt:lpstr>
      <vt:lpstr>Strategy Performance </vt:lpstr>
      <vt:lpstr>Backtesting Results </vt:lpstr>
      <vt:lpstr>PowerPoint Presentation</vt:lpstr>
      <vt:lpstr>PowerPoint Presentation</vt:lpstr>
      <vt:lpstr>Strategy Limitations &amp; Future WORK</vt:lpstr>
      <vt:lpstr>Sentiment Analysis</vt:lpstr>
      <vt:lpstr>Data Methodologies</vt:lpstr>
      <vt:lpstr>Data Source</vt:lpstr>
      <vt:lpstr>Text Data</vt:lpstr>
      <vt:lpstr>Non-Text Data</vt:lpstr>
      <vt:lpstr>Exploratory Data Analysis (EDA)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Interpretation of Results</vt:lpstr>
      <vt:lpstr>Event Returns</vt:lpstr>
      <vt:lpstr>TEXTBLOB OVERVIEW</vt:lpstr>
      <vt:lpstr>NLP Technique 1: TEXTBLOB</vt:lpstr>
      <vt:lpstr>Valence Aware Dictionary for Sentiment Reasoning (VADER) OVERVIEW</vt:lpstr>
      <vt:lpstr>NLP Technique 2: VADER</vt:lpstr>
      <vt:lpstr>Loughran-McDonald Sentiment (LMS) OVERVIEW</vt:lpstr>
      <vt:lpstr>NLP Technique 3: LMS</vt:lpstr>
      <vt:lpstr>PowerPoint Presentation</vt:lpstr>
      <vt:lpstr>Backtesting Strategy</vt:lpstr>
      <vt:lpstr>SPY Trading Log (Extract)</vt:lpstr>
      <vt:lpstr>PowerPoint Presentation</vt:lpstr>
      <vt:lpstr>Portfolio of ETFs Trading Results</vt:lpstr>
      <vt:lpstr>Limitations &amp; Future WORK</vt:lpstr>
      <vt:lpstr>Closing Thoughts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>Stanley Wong</cp:lastModifiedBy>
  <cp:revision>2</cp:revision>
  <dcterms:created xsi:type="dcterms:W3CDTF">2022-12-07T05:47:10Z</dcterms:created>
  <dcterms:modified xsi:type="dcterms:W3CDTF">2022-12-17T15:55:35Z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